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47"/>
  </p:notesMasterIdLst>
  <p:sldIdLst>
    <p:sldId id="340" r:id="rId3"/>
    <p:sldId id="358" r:id="rId4"/>
    <p:sldId id="493" r:id="rId5"/>
    <p:sldId id="460" r:id="rId6"/>
    <p:sldId id="526" r:id="rId7"/>
    <p:sldId id="295" r:id="rId8"/>
    <p:sldId id="462" r:id="rId9"/>
    <p:sldId id="494" r:id="rId10"/>
    <p:sldId id="466" r:id="rId11"/>
    <p:sldId id="495" r:id="rId12"/>
    <p:sldId id="497" r:id="rId13"/>
    <p:sldId id="496" r:id="rId14"/>
    <p:sldId id="504" r:id="rId15"/>
    <p:sldId id="505" r:id="rId16"/>
    <p:sldId id="506" r:id="rId17"/>
    <p:sldId id="508" r:id="rId18"/>
    <p:sldId id="507" r:id="rId19"/>
    <p:sldId id="512" r:id="rId20"/>
    <p:sldId id="510" r:id="rId21"/>
    <p:sldId id="511" r:id="rId22"/>
    <p:sldId id="509" r:id="rId23"/>
    <p:sldId id="514" r:id="rId24"/>
    <p:sldId id="480" r:id="rId25"/>
    <p:sldId id="516" r:id="rId26"/>
    <p:sldId id="484" r:id="rId27"/>
    <p:sldId id="486" r:id="rId28"/>
    <p:sldId id="490" r:id="rId29"/>
    <p:sldId id="517" r:id="rId30"/>
    <p:sldId id="519" r:id="rId31"/>
    <p:sldId id="520" r:id="rId32"/>
    <p:sldId id="518" r:id="rId33"/>
    <p:sldId id="498" r:id="rId34"/>
    <p:sldId id="288" r:id="rId35"/>
    <p:sldId id="527" r:id="rId36"/>
    <p:sldId id="528" r:id="rId37"/>
    <p:sldId id="499" r:id="rId38"/>
    <p:sldId id="521" r:id="rId39"/>
    <p:sldId id="501" r:id="rId40"/>
    <p:sldId id="523" r:id="rId41"/>
    <p:sldId id="343" r:id="rId42"/>
    <p:sldId id="525" r:id="rId43"/>
    <p:sldId id="524" r:id="rId44"/>
    <p:sldId id="502" r:id="rId45"/>
    <p:sldId id="50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7BE7B-B063-462D-976B-2AE26CE3D994}" v="45" dt="2023-10-02T09:25:54.120"/>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1" autoAdjust="0"/>
    <p:restoredTop sz="96321" autoAdjust="0"/>
  </p:normalViewPr>
  <p:slideViewPr>
    <p:cSldViewPr snapToGrid="0">
      <p:cViewPr varScale="1">
        <p:scale>
          <a:sx n="177" d="100"/>
          <a:sy n="177" d="100"/>
        </p:scale>
        <p:origin x="12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2:59.815"/>
    </inkml:context>
    <inkml:brush xml:id="br0">
      <inkml:brushProperty name="width" value="0.035" units="cm"/>
      <inkml:brushProperty name="height" value="0.035" units="cm"/>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443"/>
    </inkml:context>
    <inkml:brush xml:id="br0">
      <inkml:brushProperty name="width" value="0.035" units="cm"/>
      <inkml:brushProperty name="height" value="0.035" units="cm"/>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13:00.643"/>
    </inkml:context>
    <inkml:brush xml:id="br0">
      <inkml:brushProperty name="width" value="0.035" units="cm"/>
      <inkml:brushProperty name="height" value="0.03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525D2-73B7-438F-8423-97CDF1B887E7}" type="datetimeFigureOut">
              <a:rPr lang="en-GB" smtClean="0"/>
              <a:t>24/11/2023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27724-0BD9-434D-BE5D-80C8D6DC87CE}" type="slidenum">
              <a:rPr lang="en-GB" smtClean="0"/>
              <a:t>‹#›</a:t>
            </a:fld>
            <a:endParaRPr lang="en-GB"/>
          </a:p>
        </p:txBody>
      </p:sp>
    </p:spTree>
    <p:extLst>
      <p:ext uri="{BB962C8B-B14F-4D97-AF65-F5344CB8AC3E}">
        <p14:creationId xmlns:p14="http://schemas.microsoft.com/office/powerpoint/2010/main" val="92235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9CAB8F-99C3-4FE0-BF83-82526589268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925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69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a:defRPr sz="2400">
                <a:solidFill>
                  <a:schemeClr val="tx1"/>
                </a:solidFill>
                <a:latin typeface="Arial" charset="0"/>
                <a:ea typeface="ＭＳ Ｐゴシック" charset="-128"/>
              </a:defRPr>
            </a:lvl3pPr>
            <a:lvl4pPr>
              <a:defRPr sz="2400">
                <a:solidFill>
                  <a:schemeClr val="tx1"/>
                </a:solidFill>
                <a:latin typeface="Arial" charset="0"/>
                <a:ea typeface="ＭＳ Ｐゴシック" charset="-128"/>
              </a:defRPr>
            </a:lvl4pPr>
            <a:lvl5pPr>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fld id="{920E8425-C785-4E2A-AAD1-C021E458A709}" type="slidenum">
              <a:rPr lang="en-US" sz="1200">
                <a:solidFill>
                  <a:prstClr val="black"/>
                </a:solidFill>
              </a:rPr>
              <a:pPr/>
              <a:t>32</a:t>
            </a:fld>
            <a:endParaRPr lang="en-US" sz="1200">
              <a:solidFill>
                <a:prstClr val="black"/>
              </a:solidFill>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The Data Protection Act 1998 has eight principles.</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One: Personal Information must be fairly and lawfully processed</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Two: Personal Information must be processed for limited purposes</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Three:  Personal Information must be adequate, relevant and not excessive</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Four:  Personal Information must be accurate and up to date</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Five:  Personal Information must not be kept for longer than is necessary</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Six:  Personal Information must be processed in line with data subjects’ rights</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Seven: Personal data must be secure</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Principle Eight: Personal Information must not be transferred to other countries without adequate protection</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r>
              <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rPr>
              <a:t> </a:t>
            </a: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10000"/>
              </a:lnSpc>
              <a:spcBef>
                <a:spcPct val="0"/>
              </a:spcBef>
              <a:spcAft>
                <a:spcPct val="0"/>
              </a:spcAft>
              <a:buClrTx/>
              <a:buSzTx/>
              <a:buFont typeface="Arial" panose="020B0604020202020204" pitchFamily="34" charset="0"/>
              <a:buNone/>
              <a:tabLst/>
              <a:defRPr/>
            </a:pPr>
            <a:endParaRPr kumimoji="0" lang="en-GB" sz="2000" b="0" i="0" u="none" strike="noStrike" kern="0" cap="none" spc="0" normalizeH="0" baseline="0" noProof="0" dirty="0">
              <a:ln>
                <a:noFill/>
              </a:ln>
              <a:solidFill>
                <a:srgbClr val="54534A"/>
              </a:solidFill>
              <a:effectLst/>
              <a:uLnTx/>
              <a:uFillTx/>
              <a:latin typeface="Verdana"/>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GB" b="0" dirty="0"/>
          </a:p>
        </p:txBody>
      </p:sp>
    </p:spTree>
    <p:extLst>
      <p:ext uri="{BB962C8B-B14F-4D97-AF65-F5344CB8AC3E}">
        <p14:creationId xmlns:p14="http://schemas.microsoft.com/office/powerpoint/2010/main" val="3137984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a:solidFill>
                  <a:schemeClr val="tx1"/>
                </a:solidFill>
                <a:effectLst/>
                <a:latin typeface="+mn-lt"/>
                <a:ea typeface="+mn-ea"/>
                <a:cs typeface="+mn-cs"/>
              </a:rPr>
              <a:t>We would like to draw your attention to a particular case where the ICO issued a Civil Monetary Penalty, and the risks of poor information security controls were highlighted.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breach occurred in March 2012 when the website of the British Pregnancy Advisory Service (or BPAS) was attacked.  The attacker used an automated tool to identify website vulnerabilities.  These tools are widely available on the internet and target well known vulnerabilities and poor website coding practices.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website enabled users to request a call back for advice by completing a web form with contact details. Unknown to BPAS, the website retained a copy of the call-back details unnecessarily and this was available to the attacker after he gained access to the website’s content management system. Fortunately the attacker was not able to publish this information which was recovered by police.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have now removed the call-back details from the website and taken substantial remedial action to ensure that this security breach will not be repeated.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incident was deemed to be a breach of the 7</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Principle.  In particular BPAS failed to take appropriate technical and organisational measures against the unauthorised processing of personal data stored on their website. In addition, the breach was of a kind likely to cause substantial damage or substantial distress.  Users of the website could have been caused distress simply by knowing that their personal data had been accessed by the attacker, and by the concern that the data may have been further disclosed.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 would you feel if this was your data?</a:t>
            </a:r>
          </a:p>
          <a:p>
            <a:r>
              <a:rPr lang="en-GB" sz="1200" kern="1200" dirty="0">
                <a:solidFill>
                  <a:schemeClr val="tx1"/>
                </a:solidFill>
                <a:effectLst/>
                <a:latin typeface="+mn-lt"/>
                <a:ea typeface="+mn-ea"/>
                <a:cs typeface="+mn-cs"/>
              </a:rPr>
              <a:t>How would you feel if you had been responsible for the breach?</a:t>
            </a:r>
          </a:p>
          <a:p>
            <a:r>
              <a:rPr lang="en-GB" sz="1200" kern="1200" dirty="0">
                <a:solidFill>
                  <a:schemeClr val="tx1"/>
                </a:solidFill>
                <a:effectLst/>
                <a:latin typeface="+mn-lt"/>
                <a:ea typeface="+mn-ea"/>
                <a:cs typeface="+mn-cs"/>
              </a:rPr>
              <a:t>How would this affect your organisation?</a:t>
            </a:r>
          </a:p>
          <a:p>
            <a:r>
              <a:rPr lang="en-GB" sz="1200" kern="1200" dirty="0">
                <a:solidFill>
                  <a:schemeClr val="tx1"/>
                </a:solidFill>
                <a:effectLst/>
                <a:latin typeface="+mn-lt"/>
                <a:ea typeface="+mn-ea"/>
                <a:cs typeface="+mn-cs"/>
              </a:rPr>
              <a:t>How would this affect your clients or service users?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pitchFamily="34" charset="-128"/>
              </a:defRPr>
            </a:lvl9pPr>
          </a:lstStyle>
          <a:p>
            <a:fld id="{7E8DF670-BC32-439C-8215-198F229BE03E}" type="slidenum">
              <a:rPr lang="en-US" altLang="en-US" sz="1200">
                <a:solidFill>
                  <a:srgbClr val="000000"/>
                </a:solidFill>
              </a:rPr>
              <a:pPr/>
              <a:t>33</a:t>
            </a:fld>
            <a:endParaRPr lang="en-US" altLang="en-US" sz="1200">
              <a:solidFill>
                <a:srgbClr val="000000"/>
              </a:solidFill>
            </a:endParaRPr>
          </a:p>
        </p:txBody>
      </p:sp>
    </p:spTree>
    <p:extLst>
      <p:ext uri="{BB962C8B-B14F-4D97-AF65-F5344CB8AC3E}">
        <p14:creationId xmlns:p14="http://schemas.microsoft.com/office/powerpoint/2010/main" val="3634207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a:solidFill>
                  <a:schemeClr val="tx1"/>
                </a:solidFill>
                <a:effectLst/>
                <a:latin typeface="+mn-lt"/>
                <a:ea typeface="+mn-ea"/>
                <a:cs typeface="+mn-cs"/>
              </a:rPr>
              <a:t>We would like to draw your attention to a particular case where the ICO issued a Civil Monetary Penalty, and the risks of poor information security controls were highlighted.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breach occurred in March 2012 when the website of the British Pregnancy Advisory Service (or BPAS) was attacked.  The attacker used an automated tool to identify website vulnerabilities.  These tools are widely available on the internet and target well known vulnerabilities and poor website coding practices.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website enabled users to request a call back for advice by completing a web form with contact details. Unknown to BPAS, the website retained a copy of the call-back details unnecessarily and this was available to the attacker after he gained access to the website’s content management system. Fortunately the attacker was not able to publish this information which was recovered by police.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have now removed the call-back details from the website and taken substantial remedial action to ensure that this security breach will not be repeated.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incident was deemed to be a breach of the 7</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Principle.  In particular BPAS failed to take appropriate technical and organisational measures against the unauthorised processing of personal data stored on their website. In addition, the breach was of a kind likely to cause substantial damage or substantial distress.  Users of the website could have been caused distress simply by knowing that their personal data had been accessed by the attacker, and by the concern that the data may have been further disclosed.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 would you feel if this was your data?</a:t>
            </a:r>
          </a:p>
          <a:p>
            <a:r>
              <a:rPr lang="en-GB" sz="1200" kern="1200" dirty="0">
                <a:solidFill>
                  <a:schemeClr val="tx1"/>
                </a:solidFill>
                <a:effectLst/>
                <a:latin typeface="+mn-lt"/>
                <a:ea typeface="+mn-ea"/>
                <a:cs typeface="+mn-cs"/>
              </a:rPr>
              <a:t>How would you feel if you had been responsible for the breach?</a:t>
            </a:r>
          </a:p>
          <a:p>
            <a:r>
              <a:rPr lang="en-GB" sz="1200" kern="1200" dirty="0">
                <a:solidFill>
                  <a:schemeClr val="tx1"/>
                </a:solidFill>
                <a:effectLst/>
                <a:latin typeface="+mn-lt"/>
                <a:ea typeface="+mn-ea"/>
                <a:cs typeface="+mn-cs"/>
              </a:rPr>
              <a:t>How would this affect your organisation?</a:t>
            </a:r>
          </a:p>
          <a:p>
            <a:r>
              <a:rPr lang="en-GB" sz="1200" kern="1200" dirty="0">
                <a:solidFill>
                  <a:schemeClr val="tx1"/>
                </a:solidFill>
                <a:effectLst/>
                <a:latin typeface="+mn-lt"/>
                <a:ea typeface="+mn-ea"/>
                <a:cs typeface="+mn-cs"/>
              </a:rPr>
              <a:t>How would this affect your clients or service users?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pitchFamily="34" charset="-128"/>
              </a:defRPr>
            </a:lvl9pPr>
          </a:lstStyle>
          <a:p>
            <a:fld id="{7E8DF670-BC32-439C-8215-198F229BE03E}" type="slidenum">
              <a:rPr lang="en-US" altLang="en-US" sz="1200">
                <a:solidFill>
                  <a:srgbClr val="000000"/>
                </a:solidFill>
              </a:rPr>
              <a:pPr/>
              <a:t>34</a:t>
            </a:fld>
            <a:endParaRPr lang="en-US" altLang="en-US" sz="1200">
              <a:solidFill>
                <a:srgbClr val="000000"/>
              </a:solidFill>
            </a:endParaRPr>
          </a:p>
        </p:txBody>
      </p:sp>
    </p:spTree>
    <p:extLst>
      <p:ext uri="{BB962C8B-B14F-4D97-AF65-F5344CB8AC3E}">
        <p14:creationId xmlns:p14="http://schemas.microsoft.com/office/powerpoint/2010/main" val="2812059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a:solidFill>
                  <a:schemeClr val="tx1"/>
                </a:solidFill>
                <a:effectLst/>
                <a:latin typeface="+mn-lt"/>
                <a:ea typeface="+mn-ea"/>
                <a:cs typeface="+mn-cs"/>
              </a:rPr>
              <a:t>We would like to draw your attention to a particular case where the ICO issued a Civil Monetary Penalty, and the risks of poor information security controls were highlighted.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breach occurred in March 2012 when the website of the British Pregnancy Advisory Service (or BPAS) was attacked.  The attacker used an automated tool to identify website vulnerabilities.  These tools are widely available on the internet and target well known vulnerabilities and poor website coding practices.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website enabled users to request a call back for advice by completing a web form with contact details. Unknown to BPAS, the website retained a copy of the call-back details unnecessarily and this was available to the attacker after he gained access to the website’s content management system. Fortunately the attacker was not able to publish this information which was recovered by police.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BPAS have now removed the call-back details from the website and taken substantial remedial action to ensure that this security breach will not be repeated.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incident was deemed to be a breach of the 7</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Principle.  In particular BPAS failed to take appropriate technical and organisational measures against the unauthorised processing of personal data stored on their website. In addition, the breach was of a kind likely to cause substantial damage or substantial distress.  Users of the website could have been caused distress simply by knowing that their personal data had been accessed by the attacker, and by the concern that the data may have been further disclosed.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 would you feel if this was your data?</a:t>
            </a:r>
          </a:p>
          <a:p>
            <a:r>
              <a:rPr lang="en-GB" sz="1200" kern="1200" dirty="0">
                <a:solidFill>
                  <a:schemeClr val="tx1"/>
                </a:solidFill>
                <a:effectLst/>
                <a:latin typeface="+mn-lt"/>
                <a:ea typeface="+mn-ea"/>
                <a:cs typeface="+mn-cs"/>
              </a:rPr>
              <a:t>How would you feel if you had been responsible for the breach?</a:t>
            </a:r>
          </a:p>
          <a:p>
            <a:r>
              <a:rPr lang="en-GB" sz="1200" kern="1200" dirty="0">
                <a:solidFill>
                  <a:schemeClr val="tx1"/>
                </a:solidFill>
                <a:effectLst/>
                <a:latin typeface="+mn-lt"/>
                <a:ea typeface="+mn-ea"/>
                <a:cs typeface="+mn-cs"/>
              </a:rPr>
              <a:t>How would this affect your organisation?</a:t>
            </a:r>
          </a:p>
          <a:p>
            <a:r>
              <a:rPr lang="en-GB" sz="1200" kern="1200" dirty="0">
                <a:solidFill>
                  <a:schemeClr val="tx1"/>
                </a:solidFill>
                <a:effectLst/>
                <a:latin typeface="+mn-lt"/>
                <a:ea typeface="+mn-ea"/>
                <a:cs typeface="+mn-cs"/>
              </a:rPr>
              <a:t>How would this affect your clients or service users?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pitchFamily="34" charset="-128"/>
              </a:defRPr>
            </a:lvl9pPr>
          </a:lstStyle>
          <a:p>
            <a:fld id="{7E8DF670-BC32-439C-8215-198F229BE03E}" type="slidenum">
              <a:rPr lang="en-US" altLang="en-US" sz="1200">
                <a:solidFill>
                  <a:srgbClr val="000000"/>
                </a:solidFill>
              </a:rPr>
              <a:pPr/>
              <a:t>35</a:t>
            </a:fld>
            <a:endParaRPr lang="en-US" altLang="en-US" sz="1200">
              <a:solidFill>
                <a:srgbClr val="000000"/>
              </a:solidFill>
            </a:endParaRPr>
          </a:p>
        </p:txBody>
      </p:sp>
    </p:spTree>
    <p:extLst>
      <p:ext uri="{BB962C8B-B14F-4D97-AF65-F5344CB8AC3E}">
        <p14:creationId xmlns:p14="http://schemas.microsoft.com/office/powerpoint/2010/main" val="2832085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238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922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298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6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understanding of the theory, design, and development of database systems and the key role database systems play in the real world</a:t>
            </a:r>
          </a:p>
          <a:p>
            <a:pPr algn="l">
              <a:buFont typeface="Arial" panose="020B0604020202020204" pitchFamily="34" charset="0"/>
              <a:buChar char="•"/>
            </a:pPr>
            <a:r>
              <a:rPr lang="en-GB" b="0" i="0" dirty="0">
                <a:solidFill>
                  <a:srgbClr val="333333"/>
                </a:solidFill>
                <a:effectLst/>
                <a:latin typeface="Roboto" panose="02000000000000000000" pitchFamily="2" charset="0"/>
              </a:rPr>
              <a:t>Equip students with the basic knowledge of frontend and backend web technologies that can be used to interface a database system</a:t>
            </a:r>
          </a:p>
          <a:p>
            <a:pPr algn="l">
              <a:buFont typeface="Arial" panose="020B0604020202020204" pitchFamily="34" charset="0"/>
              <a:buChar char="•"/>
            </a:pPr>
            <a:r>
              <a:rPr lang="en-GB" b="0" i="0" dirty="0">
                <a:solidFill>
                  <a:srgbClr val="333333"/>
                </a:solidFill>
                <a:effectLst/>
                <a:latin typeface="Roboto" panose="02000000000000000000" pitchFamily="2" charset="0"/>
              </a:rPr>
              <a:t>Develop students' analytical and problem-solving skills via modelling data of real-world problems</a:t>
            </a:r>
          </a:p>
          <a:p>
            <a:pPr algn="l">
              <a:buFont typeface="Arial" panose="020B0604020202020204" pitchFamily="34" charset="0"/>
              <a:buChar char="•"/>
            </a:pPr>
            <a:endParaRPr lang="en-GB" b="0" i="0" dirty="0">
              <a:solidFill>
                <a:srgbClr val="333333"/>
              </a:solidFill>
              <a:effectLst/>
              <a:latin typeface="Roboto" panose="02000000000000000000" pitchFamily="2" charset="0"/>
            </a:endParaRPr>
          </a:p>
          <a:p>
            <a:pPr algn="l">
              <a:buFont typeface="Arial" panose="020B0604020202020204" pitchFamily="34" charset="0"/>
              <a:buChar char="•"/>
            </a:pPr>
            <a:r>
              <a:rPr lang="en-GB" b="0" i="0" dirty="0">
                <a:solidFill>
                  <a:srgbClr val="333333"/>
                </a:solidFill>
                <a:effectLst/>
                <a:latin typeface="Roboto" panose="02000000000000000000" pitchFamily="2" charset="0"/>
              </a:rPr>
              <a:t>Perspective of the designer and developer of </a:t>
            </a:r>
            <a:r>
              <a:rPr lang="en-GB" b="0" i="0" dirty="0" err="1">
                <a:solidFill>
                  <a:srgbClr val="333333"/>
                </a:solidFill>
                <a:effectLst/>
                <a:latin typeface="Roboto" panose="02000000000000000000" pitchFamily="2" charset="0"/>
              </a:rPr>
              <a:t>db</a:t>
            </a:r>
            <a:r>
              <a:rPr lang="en-GB" b="0" i="0" dirty="0">
                <a:solidFill>
                  <a:srgbClr val="333333"/>
                </a:solidFill>
                <a:effectLst/>
                <a:latin typeface="Roboto" panose="02000000000000000000" pitchFamily="2" charset="0"/>
              </a:rPr>
              <a:t> systems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46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902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learning about the Node Package Manager (</a:t>
            </a:r>
            <a:r>
              <a:rPr lang="en-GB" dirty="0" err="1"/>
              <a:t>npm</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77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learning about the Node Package Manager (</a:t>
            </a:r>
            <a:r>
              <a:rPr lang="en-GB" dirty="0" err="1"/>
              <a:t>npm</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53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22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210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71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“Learn about the key technologies of Database systems and the World Wide Web (WWW)”. Why is the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Databases are the core component of most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59787-1E21-8F46-B778-F1B8A493EE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06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9629C414-DD76-43B1-A9C9-CB4E6B383CD8}"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205700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58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FC8003-C760-A5EA-C111-4929F2554B1F}"/>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9" name="Subtitle 2">
            <a:extLst>
              <a:ext uri="{FF2B5EF4-FFF2-40B4-BE49-F238E27FC236}">
                <a16:creationId xmlns:a16="http://schemas.microsoft.com/office/drawing/2014/main" id="{F1B84F01-0ABA-45FF-B438-E0465D9AA7A1}"/>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10" name="Text Placeholder 13">
            <a:extLst>
              <a:ext uri="{FF2B5EF4-FFF2-40B4-BE49-F238E27FC236}">
                <a16:creationId xmlns:a16="http://schemas.microsoft.com/office/drawing/2014/main" id="{F021B184-5A9C-A85F-357B-DB9DFEDF8A2D}"/>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3622799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38E93A-9C4D-B06B-7E61-EF06CE4A5930}"/>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rgbClr val="122F48"/>
                </a:solidFill>
                <a:latin typeface="Gotham" panose="02000604030000020004" pitchFamily="2" charset="0"/>
              </a:defRPr>
            </a:lvl1pPr>
          </a:lstStyle>
          <a:p>
            <a:r>
              <a:rPr lang="en-GB"/>
              <a:t>TITLE</a:t>
            </a:r>
            <a:endParaRPr lang="en-US"/>
          </a:p>
        </p:txBody>
      </p:sp>
      <p:sp>
        <p:nvSpPr>
          <p:cNvPr id="5" name="Subtitle 2">
            <a:extLst>
              <a:ext uri="{FF2B5EF4-FFF2-40B4-BE49-F238E27FC236}">
                <a16:creationId xmlns:a16="http://schemas.microsoft.com/office/drawing/2014/main" id="{911FEEB5-2F25-8554-C8E4-5947753B3E24}"/>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rgbClr val="122F48"/>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6" name="Text Placeholder 13">
            <a:extLst>
              <a:ext uri="{FF2B5EF4-FFF2-40B4-BE49-F238E27FC236}">
                <a16:creationId xmlns:a16="http://schemas.microsoft.com/office/drawing/2014/main" id="{8523ED90-12C6-930D-F766-F60BFCEF7F4E}"/>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rgbClr val="122F48"/>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091383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1254903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099679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755802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338847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148C-0F13-4645-7F94-077B14973D98}"/>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3" name="Subtitle 2">
            <a:extLst>
              <a:ext uri="{FF2B5EF4-FFF2-40B4-BE49-F238E27FC236}">
                <a16:creationId xmlns:a16="http://schemas.microsoft.com/office/drawing/2014/main" id="{51F787B6-E37B-20FA-E1CC-B37D0DBAA552}"/>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4" name="Text Placeholder 13">
            <a:extLst>
              <a:ext uri="{FF2B5EF4-FFF2-40B4-BE49-F238E27FC236}">
                <a16:creationId xmlns:a16="http://schemas.microsoft.com/office/drawing/2014/main" id="{F80CD7A9-2A10-147F-BC79-E58D70F14D63}"/>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2438640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148C-0F13-4645-7F94-077B14973D98}"/>
              </a:ext>
            </a:extLst>
          </p:cNvPr>
          <p:cNvSpPr>
            <a:spLocks noGrp="1"/>
          </p:cNvSpPr>
          <p:nvPr>
            <p:ph type="ctrTitle" hasCustomPrompt="1"/>
          </p:nvPr>
        </p:nvSpPr>
        <p:spPr>
          <a:xfrm>
            <a:off x="7399196" y="1564839"/>
            <a:ext cx="3753681" cy="1411112"/>
          </a:xfrm>
        </p:spPr>
        <p:txBody>
          <a:bodyPr anchor="b">
            <a:noAutofit/>
          </a:bodyPr>
          <a:lstStyle>
            <a:lvl1pPr algn="ctr">
              <a:defRPr sz="3200" cap="all" spc="700" baseline="0">
                <a:solidFill>
                  <a:schemeClr val="tx1"/>
                </a:solidFill>
                <a:latin typeface="Gotham" panose="02000604030000020004" pitchFamily="2" charset="0"/>
              </a:defRPr>
            </a:lvl1pPr>
          </a:lstStyle>
          <a:p>
            <a:r>
              <a:rPr lang="en-GB"/>
              <a:t>TITLE</a:t>
            </a:r>
            <a:endParaRPr lang="en-US"/>
          </a:p>
        </p:txBody>
      </p:sp>
      <p:sp>
        <p:nvSpPr>
          <p:cNvPr id="3" name="Subtitle 2">
            <a:extLst>
              <a:ext uri="{FF2B5EF4-FFF2-40B4-BE49-F238E27FC236}">
                <a16:creationId xmlns:a16="http://schemas.microsoft.com/office/drawing/2014/main" id="{51F787B6-E37B-20FA-E1CC-B37D0DBAA552}"/>
              </a:ext>
            </a:extLst>
          </p:cNvPr>
          <p:cNvSpPr>
            <a:spLocks noGrp="1"/>
          </p:cNvSpPr>
          <p:nvPr>
            <p:ph type="subTitle" idx="1" hasCustomPrompt="1"/>
          </p:nvPr>
        </p:nvSpPr>
        <p:spPr>
          <a:xfrm>
            <a:off x="7399196" y="2998529"/>
            <a:ext cx="3753681" cy="1140177"/>
          </a:xfrm>
        </p:spPr>
        <p:txBody>
          <a:bodyPr>
            <a:noAutofit/>
          </a:bodyPr>
          <a:lstStyle>
            <a:lvl1pPr marL="0" indent="0" algn="ctr">
              <a:buNone/>
              <a:defRPr sz="3200" b="1" cap="all" spc="600" baseline="0">
                <a:solidFill>
                  <a:schemeClr val="tx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4" name="Text Placeholder 13">
            <a:extLst>
              <a:ext uri="{FF2B5EF4-FFF2-40B4-BE49-F238E27FC236}">
                <a16:creationId xmlns:a16="http://schemas.microsoft.com/office/drawing/2014/main" id="{F80CD7A9-2A10-147F-BC79-E58D70F14D63}"/>
              </a:ext>
            </a:extLst>
          </p:cNvPr>
          <p:cNvSpPr>
            <a:spLocks noGrp="1"/>
          </p:cNvSpPr>
          <p:nvPr>
            <p:ph type="body" sz="quarter" idx="13" hasCustomPrompt="1"/>
          </p:nvPr>
        </p:nvSpPr>
        <p:spPr>
          <a:xfrm>
            <a:off x="7399197" y="4138706"/>
            <a:ext cx="3753681" cy="711200"/>
          </a:xfrm>
        </p:spPr>
        <p:txBody>
          <a:bodyPr>
            <a:normAutofit/>
          </a:bodyPr>
          <a:lstStyle>
            <a:lvl1pPr marL="0" indent="0" algn="ctr">
              <a:buNone/>
              <a:defRPr sz="1600" cap="all" baseline="0">
                <a:solidFill>
                  <a:schemeClr val="tx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3340691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9C414-DD76-43B1-A9C9-CB4E6B383CD8}"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37081897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176672-0E65-E3A9-3460-482E9AD4FF2E}"/>
              </a:ext>
            </a:extLst>
          </p:cNvPr>
          <p:cNvSpPr>
            <a:spLocks noGrp="1"/>
          </p:cNvSpPr>
          <p:nvPr>
            <p:ph type="ctrTitle" hasCustomPrompt="1"/>
          </p:nvPr>
        </p:nvSpPr>
        <p:spPr>
          <a:xfrm>
            <a:off x="1146314" y="1591733"/>
            <a:ext cx="3753681" cy="1411112"/>
          </a:xfrm>
        </p:spPr>
        <p:txBody>
          <a:bodyPr anchor="b">
            <a:noAutofit/>
          </a:bodyPr>
          <a:lstStyle>
            <a:lvl1pPr algn="ctr">
              <a:defRPr sz="3200" cap="all" spc="700" baseline="0">
                <a:solidFill>
                  <a:schemeClr val="bg1"/>
                </a:solidFill>
                <a:latin typeface="Gotham" panose="02000604030000020004" pitchFamily="2" charset="0"/>
              </a:defRPr>
            </a:lvl1pPr>
          </a:lstStyle>
          <a:p>
            <a:r>
              <a:rPr lang="en-GB"/>
              <a:t>TITLE</a:t>
            </a:r>
            <a:endParaRPr lang="en-US"/>
          </a:p>
        </p:txBody>
      </p:sp>
      <p:sp>
        <p:nvSpPr>
          <p:cNvPr id="7" name="Subtitle 2">
            <a:extLst>
              <a:ext uri="{FF2B5EF4-FFF2-40B4-BE49-F238E27FC236}">
                <a16:creationId xmlns:a16="http://schemas.microsoft.com/office/drawing/2014/main" id="{F6C82845-606C-6B6A-8247-030236E9A7F2}"/>
              </a:ext>
            </a:extLst>
          </p:cNvPr>
          <p:cNvSpPr>
            <a:spLocks noGrp="1"/>
          </p:cNvSpPr>
          <p:nvPr>
            <p:ph type="subTitle" idx="1" hasCustomPrompt="1"/>
          </p:nvPr>
        </p:nvSpPr>
        <p:spPr>
          <a:xfrm>
            <a:off x="1146314" y="3025423"/>
            <a:ext cx="3753681" cy="1140177"/>
          </a:xfrm>
        </p:spPr>
        <p:txBody>
          <a:bodyPr>
            <a:noAutofit/>
          </a:bodyPr>
          <a:lstStyle>
            <a:lvl1pPr marL="0" indent="0" algn="ctr">
              <a:buNone/>
              <a:defRPr sz="32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endParaRPr lang="en-US"/>
          </a:p>
        </p:txBody>
      </p:sp>
      <p:sp>
        <p:nvSpPr>
          <p:cNvPr id="8" name="Text Placeholder 13">
            <a:extLst>
              <a:ext uri="{FF2B5EF4-FFF2-40B4-BE49-F238E27FC236}">
                <a16:creationId xmlns:a16="http://schemas.microsoft.com/office/drawing/2014/main" id="{B361C2B7-268A-8B7D-0308-EEC2B6E993A6}"/>
              </a:ext>
            </a:extLst>
          </p:cNvPr>
          <p:cNvSpPr>
            <a:spLocks noGrp="1"/>
          </p:cNvSpPr>
          <p:nvPr>
            <p:ph type="body" sz="quarter" idx="13" hasCustomPrompt="1"/>
          </p:nvPr>
        </p:nvSpPr>
        <p:spPr>
          <a:xfrm>
            <a:off x="1146315" y="4165600"/>
            <a:ext cx="3753681" cy="711200"/>
          </a:xfrm>
        </p:spPr>
        <p:txBody>
          <a:bodyPr>
            <a:normAutofit/>
          </a:bodyPr>
          <a:lstStyle>
            <a:lvl1pPr marL="0" indent="0" algn="ctr">
              <a:buNone/>
              <a:defRPr sz="1600" cap="all" baseline="0">
                <a:solidFill>
                  <a:schemeClr val="bg1"/>
                </a:solidFill>
                <a:latin typeface="Gotham" panose="02000604030000020004" pitchFamily="2" charset="0"/>
              </a:defRPr>
            </a:lvl1pPr>
          </a:lstStyle>
          <a:p>
            <a:pPr lvl="0"/>
            <a:r>
              <a:rPr lang="en-GB"/>
              <a:t>Version | Date | Author</a:t>
            </a:r>
            <a:endParaRPr lang="en-US"/>
          </a:p>
        </p:txBody>
      </p:sp>
    </p:spTree>
    <p:extLst>
      <p:ext uri="{BB962C8B-B14F-4D97-AF65-F5344CB8AC3E}">
        <p14:creationId xmlns:p14="http://schemas.microsoft.com/office/powerpoint/2010/main" val="505126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1524000" y="1591733"/>
            <a:ext cx="9144000" cy="1411112"/>
          </a:xfrm>
        </p:spPr>
        <p:txBody>
          <a:bodyPr anchor="b">
            <a:noAutofit/>
          </a:bodyPr>
          <a:lstStyle>
            <a:lvl1pPr algn="ctr">
              <a:defRPr sz="4000" cap="all" spc="700" baseline="0">
                <a:solidFill>
                  <a:schemeClr val="bg1"/>
                </a:solidFill>
                <a:latin typeface="Gotham" panose="02000604030000020004" pitchFamily="2" charset="0"/>
              </a:defRPr>
            </a:lvl1pPr>
          </a:lstStyle>
          <a:p>
            <a:r>
              <a:rPr lang="en-GB"/>
              <a:t>DIVIDER SLIDE</a:t>
            </a:r>
            <a:endParaRPr lang="en-US"/>
          </a:p>
        </p:txBody>
      </p:sp>
      <p:sp>
        <p:nvSpPr>
          <p:cNvPr id="3" name="Subtitle 2">
            <a:extLst>
              <a:ext uri="{FF2B5EF4-FFF2-40B4-BE49-F238E27FC236}">
                <a16:creationId xmlns:a16="http://schemas.microsoft.com/office/drawing/2014/main" id="{825CDFE0-6391-CDAC-0749-A983AFE2DCB5}"/>
              </a:ext>
            </a:extLst>
          </p:cNvPr>
          <p:cNvSpPr>
            <a:spLocks noGrp="1"/>
          </p:cNvSpPr>
          <p:nvPr>
            <p:ph type="subTitle" idx="1" hasCustomPrompt="1"/>
          </p:nvPr>
        </p:nvSpPr>
        <p:spPr>
          <a:xfrm>
            <a:off x="1524000" y="3025423"/>
            <a:ext cx="9144000" cy="1140177"/>
          </a:xfrm>
        </p:spPr>
        <p:txBody>
          <a:bodyPr>
            <a:noAutofit/>
          </a:bodyPr>
          <a:lstStyle>
            <a:lvl1pPr marL="0" indent="0" algn="ctr">
              <a:buNone/>
              <a:defRPr sz="40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DIVIDER SLIDE</a:t>
            </a:r>
            <a:endParaRPr lang="en-US"/>
          </a:p>
        </p:txBody>
      </p:sp>
      <p:sp>
        <p:nvSpPr>
          <p:cNvPr id="4" name="Text Placeholder 10">
            <a:extLst>
              <a:ext uri="{FF2B5EF4-FFF2-40B4-BE49-F238E27FC236}">
                <a16:creationId xmlns:a16="http://schemas.microsoft.com/office/drawing/2014/main" id="{0485A84E-6D3C-5312-07B0-FE9954EBA89F}"/>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5" name="Text Placeholder 12">
            <a:extLst>
              <a:ext uri="{FF2B5EF4-FFF2-40B4-BE49-F238E27FC236}">
                <a16:creationId xmlns:a16="http://schemas.microsoft.com/office/drawing/2014/main" id="{286BFDE0-E7E6-0BE6-91A4-EF52457F9EB4}"/>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7760576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1524000" y="2671388"/>
            <a:ext cx="9144000" cy="1411112"/>
          </a:xfrm>
        </p:spPr>
        <p:txBody>
          <a:bodyPr anchor="b">
            <a:noAutofit/>
          </a:bodyPr>
          <a:lstStyle>
            <a:lvl1pPr algn="ctr">
              <a:defRPr sz="4000" cap="all" spc="700" baseline="0">
                <a:solidFill>
                  <a:schemeClr val="bg1"/>
                </a:solidFill>
                <a:latin typeface="Gotham" panose="02000604030000020004" pitchFamily="2" charset="0"/>
              </a:defRPr>
            </a:lvl1pPr>
          </a:lstStyle>
          <a:p>
            <a:r>
              <a:rPr lang="en-GB"/>
              <a:t>DIVIDER SLIDE</a:t>
            </a:r>
            <a:endParaRPr lang="en-US"/>
          </a:p>
        </p:txBody>
      </p:sp>
      <p:sp>
        <p:nvSpPr>
          <p:cNvPr id="3" name="Subtitle 2">
            <a:extLst>
              <a:ext uri="{FF2B5EF4-FFF2-40B4-BE49-F238E27FC236}">
                <a16:creationId xmlns:a16="http://schemas.microsoft.com/office/drawing/2014/main" id="{825CDFE0-6391-CDAC-0749-A983AFE2DCB5}"/>
              </a:ext>
            </a:extLst>
          </p:cNvPr>
          <p:cNvSpPr>
            <a:spLocks noGrp="1"/>
          </p:cNvSpPr>
          <p:nvPr>
            <p:ph type="subTitle" idx="1" hasCustomPrompt="1"/>
          </p:nvPr>
        </p:nvSpPr>
        <p:spPr>
          <a:xfrm>
            <a:off x="1524000" y="4105077"/>
            <a:ext cx="9144000" cy="1140178"/>
          </a:xfrm>
        </p:spPr>
        <p:txBody>
          <a:bodyPr>
            <a:noAutofit/>
          </a:bodyPr>
          <a:lstStyle>
            <a:lvl1pPr marL="0" indent="0" algn="ctr">
              <a:buNone/>
              <a:defRPr sz="4000" b="1" cap="all" spc="600" baseline="0">
                <a:solidFill>
                  <a:schemeClr val="bg1"/>
                </a:solidFill>
                <a:latin typeface="Gotham" panose="02000604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DIVIDER SLIDE</a:t>
            </a:r>
            <a:endParaRPr lang="en-US"/>
          </a:p>
        </p:txBody>
      </p:sp>
    </p:spTree>
    <p:extLst>
      <p:ext uri="{BB962C8B-B14F-4D97-AF65-F5344CB8AC3E}">
        <p14:creationId xmlns:p14="http://schemas.microsoft.com/office/powerpoint/2010/main" val="4018351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058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052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Blank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742558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dy Cop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Body Copy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3" name="Text Placeholder 3">
            <a:extLst>
              <a:ext uri="{FF2B5EF4-FFF2-40B4-BE49-F238E27FC236}">
                <a16:creationId xmlns:a16="http://schemas.microsoft.com/office/drawing/2014/main" id="{DA2694CB-0E4C-795B-5664-9056C4846453}"/>
              </a:ext>
            </a:extLst>
          </p:cNvPr>
          <p:cNvSpPr>
            <a:spLocks noGrp="1"/>
          </p:cNvSpPr>
          <p:nvPr>
            <p:ph type="body" sz="quarter" idx="14" hasCustomPrompt="1"/>
          </p:nvPr>
        </p:nvSpPr>
        <p:spPr>
          <a:xfrm>
            <a:off x="1385887" y="1539481"/>
            <a:ext cx="9420226" cy="4561870"/>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Body copy</a:t>
            </a:r>
          </a:p>
        </p:txBody>
      </p:sp>
    </p:spTree>
    <p:extLst>
      <p:ext uri="{BB962C8B-B14F-4D97-AF65-F5344CB8AC3E}">
        <p14:creationId xmlns:p14="http://schemas.microsoft.com/office/powerpoint/2010/main" val="2116140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 Cop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err="1"/>
              <a:t>BUllet</a:t>
            </a:r>
            <a:r>
              <a:rPr lang="en-GB"/>
              <a:t> Copy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3" name="Text Placeholder 3">
            <a:extLst>
              <a:ext uri="{FF2B5EF4-FFF2-40B4-BE49-F238E27FC236}">
                <a16:creationId xmlns:a16="http://schemas.microsoft.com/office/drawing/2014/main" id="{DA2694CB-0E4C-795B-5664-9056C4846453}"/>
              </a:ext>
            </a:extLst>
          </p:cNvPr>
          <p:cNvSpPr>
            <a:spLocks noGrp="1"/>
          </p:cNvSpPr>
          <p:nvPr>
            <p:ph type="body" sz="quarter" idx="14" hasCustomPrompt="1"/>
          </p:nvPr>
        </p:nvSpPr>
        <p:spPr>
          <a:xfrm>
            <a:off x="1385887" y="1539481"/>
            <a:ext cx="9420226" cy="4561870"/>
          </a:xfrm>
        </p:spPr>
        <p:txBody>
          <a:bodyPr>
            <a:normAutofit/>
          </a:bodyPr>
          <a:lstStyle>
            <a:lvl1pPr marL="180000" indent="-180000">
              <a:buClr>
                <a:schemeClr val="bg2"/>
              </a:buClr>
              <a:buFont typeface="Arial" panose="020B0604020202020204" pitchFamily="34" charset="0"/>
              <a:buChar char="•"/>
              <a:defRPr sz="1500">
                <a:solidFill>
                  <a:srgbClr val="25384A"/>
                </a:solidFill>
                <a:latin typeface="Gotham" panose="02000604030000020004" pitchFamily="2" charset="0"/>
              </a:defRPr>
            </a:lvl1pPr>
            <a:lvl2pPr marL="504000" indent="-180000">
              <a:buClr>
                <a:schemeClr val="bg2"/>
              </a:buClr>
              <a:buFont typeface="Arial" panose="020B0604020202020204" pitchFamily="34" charset="0"/>
              <a:buChar char="•"/>
              <a:defRPr sz="1400">
                <a:solidFill>
                  <a:srgbClr val="25384A"/>
                </a:solidFill>
                <a:latin typeface="Gotham" panose="02000604030000020004" pitchFamily="2" charset="0"/>
              </a:defRPr>
            </a:lvl2pPr>
            <a:lvl3pPr marL="792000" indent="-180000">
              <a:buClr>
                <a:schemeClr val="bg2"/>
              </a:buClr>
              <a:buFont typeface="Arial" panose="020B0604020202020204" pitchFamily="34" charset="0"/>
              <a:buChar char="•"/>
              <a:defRPr sz="12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First level bullet</a:t>
            </a:r>
          </a:p>
          <a:p>
            <a:pPr lvl="1"/>
            <a:r>
              <a:rPr lang="en-GB"/>
              <a:t>Second level bullet</a:t>
            </a:r>
          </a:p>
          <a:p>
            <a:pPr lvl="2"/>
            <a:r>
              <a:rPr lang="en-GB"/>
              <a:t>Third level bullet</a:t>
            </a:r>
          </a:p>
        </p:txBody>
      </p:sp>
    </p:spTree>
    <p:extLst>
      <p:ext uri="{BB962C8B-B14F-4D97-AF65-F5344CB8AC3E}">
        <p14:creationId xmlns:p14="http://schemas.microsoft.com/office/powerpoint/2010/main" val="862714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ub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096000" y="2642616"/>
            <a:ext cx="6096000" cy="3191256"/>
          </a:xfrm>
        </p:spPr>
        <p:txBody>
          <a:bodyPr anchor="t">
            <a:noAutofit/>
          </a:bodyPr>
          <a:lstStyle>
            <a:lvl1pPr algn="ctr">
              <a:lnSpc>
                <a:spcPct val="100000"/>
              </a:lnSpc>
              <a:defRPr sz="4000" cap="all" spc="700" baseline="0">
                <a:solidFill>
                  <a:srgbClr val="25384A"/>
                </a:solidFill>
                <a:latin typeface="Gotham" panose="02000604030000020004" pitchFamily="2" charset="0"/>
              </a:defRPr>
            </a:lvl1pPr>
          </a:lstStyle>
          <a:p>
            <a:r>
              <a:rPr lang="en-GB"/>
              <a:t>SUB TITLE</a:t>
            </a:r>
            <a:br>
              <a:rPr lang="en-GB"/>
            </a:br>
            <a:r>
              <a:rPr lang="en-GB"/>
              <a:t>Here</a:t>
            </a:r>
            <a:endParaRPr lang="en-US"/>
          </a:p>
        </p:txBody>
      </p:sp>
      <p:sp>
        <p:nvSpPr>
          <p:cNvPr id="5" name="Picture Placeholder 4">
            <a:extLst>
              <a:ext uri="{FF2B5EF4-FFF2-40B4-BE49-F238E27FC236}">
                <a16:creationId xmlns:a16="http://schemas.microsoft.com/office/drawing/2014/main" id="{1CE25ABD-50A6-E04E-0600-8597CDF894F3}"/>
              </a:ext>
            </a:extLst>
          </p:cNvPr>
          <p:cNvSpPr>
            <a:spLocks noGrp="1"/>
          </p:cNvSpPr>
          <p:nvPr>
            <p:ph type="pic" sz="quarter" idx="10" hasCustomPrompt="1"/>
          </p:nvPr>
        </p:nvSpPr>
        <p:spPr>
          <a:xfrm>
            <a:off x="0" y="0"/>
            <a:ext cx="6096000" cy="6858000"/>
          </a:xfrm>
        </p:spPr>
        <p:txBody>
          <a:bodyPr anchor="ctr"/>
          <a:lstStyle>
            <a:lvl1pPr marL="0" indent="0" algn="ctr">
              <a:buNone/>
              <a:defRPr>
                <a:solidFill>
                  <a:srgbClr val="25384A"/>
                </a:solidFill>
                <a:latin typeface="Gotham" panose="02000604030000020004" pitchFamily="2" charset="0"/>
              </a:defRPr>
            </a:lvl1pPr>
          </a:lstStyle>
          <a:p>
            <a:r>
              <a:rPr lang="en-US"/>
              <a:t>Add Image</a:t>
            </a:r>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4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Tree>
    <p:extLst>
      <p:ext uri="{BB962C8B-B14F-4D97-AF65-F5344CB8AC3E}">
        <p14:creationId xmlns:p14="http://schemas.microsoft.com/office/powerpoint/2010/main" val="23613655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and Tab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Table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6" name="Table Placeholder 5">
            <a:extLst>
              <a:ext uri="{FF2B5EF4-FFF2-40B4-BE49-F238E27FC236}">
                <a16:creationId xmlns:a16="http://schemas.microsoft.com/office/drawing/2014/main" id="{C3C0078C-C869-4E28-0365-2BBF6E34D6E5}"/>
              </a:ext>
            </a:extLst>
          </p:cNvPr>
          <p:cNvSpPr>
            <a:spLocks noGrp="1"/>
          </p:cNvSpPr>
          <p:nvPr>
            <p:ph type="tbl" sz="quarter" idx="15" hasCustomPrompt="1"/>
          </p:nvPr>
        </p:nvSpPr>
        <p:spPr>
          <a:xfrm>
            <a:off x="1385887" y="1553869"/>
            <a:ext cx="9420225" cy="274200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table</a:t>
            </a:r>
          </a:p>
        </p:txBody>
      </p:sp>
      <p:sp>
        <p:nvSpPr>
          <p:cNvPr id="8" name="Text Placeholder 3">
            <a:extLst>
              <a:ext uri="{FF2B5EF4-FFF2-40B4-BE49-F238E27FC236}">
                <a16:creationId xmlns:a16="http://schemas.microsoft.com/office/drawing/2014/main" id="{B6F08BDA-E418-2248-72A4-CD7157AA2B04}"/>
              </a:ext>
            </a:extLst>
          </p:cNvPr>
          <p:cNvSpPr>
            <a:spLocks noGrp="1"/>
          </p:cNvSpPr>
          <p:nvPr>
            <p:ph type="body" sz="quarter" idx="14" hasCustomPrompt="1"/>
          </p:nvPr>
        </p:nvSpPr>
        <p:spPr>
          <a:xfrm>
            <a:off x="1385887" y="4855243"/>
            <a:ext cx="9420226" cy="1246108"/>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Body copy</a:t>
            </a:r>
          </a:p>
        </p:txBody>
      </p:sp>
      <p:sp>
        <p:nvSpPr>
          <p:cNvPr id="9" name="Text Placeholder 4">
            <a:extLst>
              <a:ext uri="{FF2B5EF4-FFF2-40B4-BE49-F238E27FC236}">
                <a16:creationId xmlns:a16="http://schemas.microsoft.com/office/drawing/2014/main" id="{36AFF7E4-457E-28E6-5572-B7618DF1A2DA}"/>
              </a:ext>
            </a:extLst>
          </p:cNvPr>
          <p:cNvSpPr>
            <a:spLocks noGrp="1"/>
          </p:cNvSpPr>
          <p:nvPr>
            <p:ph type="body" sz="quarter" idx="16" hasCustomPrompt="1"/>
          </p:nvPr>
        </p:nvSpPr>
        <p:spPr>
          <a:xfrm>
            <a:off x="1385888" y="4466209"/>
            <a:ext cx="9420225"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3" name="Text Placeholder 10">
            <a:extLst>
              <a:ext uri="{FF2B5EF4-FFF2-40B4-BE49-F238E27FC236}">
                <a16:creationId xmlns:a16="http://schemas.microsoft.com/office/drawing/2014/main" id="{147FCFB2-A8AA-6E7B-6549-0A21D9E88482}"/>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8644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9C414-DD76-43B1-A9C9-CB4E6B383CD8}"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692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Graph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1385887" y="1767062"/>
            <a:ext cx="9420226" cy="1246108"/>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1385888" y="1378028"/>
            <a:ext cx="9420225"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1385888" y="3190875"/>
            <a:ext cx="9420225" cy="2887328"/>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9212276B-074F-B4BB-063E-0C93DCACE38C}"/>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732696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nd Graph Righ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676654" y="3822192"/>
            <a:ext cx="4828033" cy="2256012"/>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676655" y="3221620"/>
            <a:ext cx="4828033"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5733288" y="1856233"/>
            <a:ext cx="5072825" cy="422197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6" name="Text Placeholder 5">
            <a:extLst>
              <a:ext uri="{FF2B5EF4-FFF2-40B4-BE49-F238E27FC236}">
                <a16:creationId xmlns:a16="http://schemas.microsoft.com/office/drawing/2014/main" id="{1C8103FF-F162-6FCE-A20D-44665E447DA8}"/>
              </a:ext>
            </a:extLst>
          </p:cNvPr>
          <p:cNvSpPr>
            <a:spLocks noGrp="1"/>
          </p:cNvSpPr>
          <p:nvPr>
            <p:ph type="body" sz="quarter" idx="18" hasCustomPrompt="1"/>
          </p:nvPr>
        </p:nvSpPr>
        <p:spPr>
          <a:xfrm>
            <a:off x="676653" y="1856233"/>
            <a:ext cx="4828035" cy="497173"/>
          </a:xfrm>
        </p:spPr>
        <p:txBody>
          <a:bodyPr>
            <a:no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F2AEE39D-72D3-3EB7-680B-CFC703096CC4}"/>
              </a:ext>
            </a:extLst>
          </p:cNvPr>
          <p:cNvSpPr>
            <a:spLocks noGrp="1"/>
          </p:cNvSpPr>
          <p:nvPr>
            <p:ph type="body" sz="quarter" idx="19" hasCustomPrompt="1"/>
          </p:nvPr>
        </p:nvSpPr>
        <p:spPr>
          <a:xfrm>
            <a:off x="676653" y="2386585"/>
            <a:ext cx="4828035"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3" name="Text Placeholder 10">
            <a:extLst>
              <a:ext uri="{FF2B5EF4-FFF2-40B4-BE49-F238E27FC236}">
                <a16:creationId xmlns:a16="http://schemas.microsoft.com/office/drawing/2014/main" id="{43B9CCCA-DA04-2E96-50A8-12B1506CFCA7}"/>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3456033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nd Graph Lef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Content &amp;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7458454" y="3197633"/>
            <a:ext cx="3851803" cy="2279159"/>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7458456" y="2597062"/>
            <a:ext cx="3851801"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676655" y="1856233"/>
            <a:ext cx="6486145" cy="422197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ED83F1EB-141F-761D-EEE5-6DBF369CF6BE}"/>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563841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Graph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Single Graph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9" name="Chart Placeholder 8">
            <a:extLst>
              <a:ext uri="{FF2B5EF4-FFF2-40B4-BE49-F238E27FC236}">
                <a16:creationId xmlns:a16="http://schemas.microsoft.com/office/drawing/2014/main" id="{DEC32F78-ACB6-CA05-21BE-57DBC9D83B2A}"/>
              </a:ext>
            </a:extLst>
          </p:cNvPr>
          <p:cNvSpPr>
            <a:spLocks noGrp="1"/>
          </p:cNvSpPr>
          <p:nvPr>
            <p:ph type="chart" sz="quarter" idx="17" hasCustomPrompt="1"/>
          </p:nvPr>
        </p:nvSpPr>
        <p:spPr>
          <a:xfrm>
            <a:off x="1385888" y="1378028"/>
            <a:ext cx="9420225" cy="4700175"/>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chart</a:t>
            </a:r>
          </a:p>
        </p:txBody>
      </p:sp>
      <p:sp>
        <p:nvSpPr>
          <p:cNvPr id="3" name="Text Placeholder 10">
            <a:extLst>
              <a:ext uri="{FF2B5EF4-FFF2-40B4-BE49-F238E27FC236}">
                <a16:creationId xmlns:a16="http://schemas.microsoft.com/office/drawing/2014/main" id="{600A2799-22CE-86D2-894F-075F6532557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896002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rt Ar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42893"/>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Smart Art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7514" y="0"/>
            <a:ext cx="3784485"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4" name="Text Placeholder 3">
            <a:extLst>
              <a:ext uri="{FF2B5EF4-FFF2-40B4-BE49-F238E27FC236}">
                <a16:creationId xmlns:a16="http://schemas.microsoft.com/office/drawing/2014/main" id="{709A0BCA-54DE-D775-4EF7-CE252CA374A4}"/>
              </a:ext>
            </a:extLst>
          </p:cNvPr>
          <p:cNvSpPr>
            <a:spLocks noGrp="1"/>
          </p:cNvSpPr>
          <p:nvPr>
            <p:ph type="body" sz="quarter" idx="14" hasCustomPrompt="1"/>
          </p:nvPr>
        </p:nvSpPr>
        <p:spPr>
          <a:xfrm>
            <a:off x="676654" y="3822192"/>
            <a:ext cx="4828033" cy="2256012"/>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5" name="Text Placeholder 4">
            <a:extLst>
              <a:ext uri="{FF2B5EF4-FFF2-40B4-BE49-F238E27FC236}">
                <a16:creationId xmlns:a16="http://schemas.microsoft.com/office/drawing/2014/main" id="{041D11AF-86CA-7CCA-5212-C4FCCEF1ED6C}"/>
              </a:ext>
            </a:extLst>
          </p:cNvPr>
          <p:cNvSpPr>
            <a:spLocks noGrp="1"/>
          </p:cNvSpPr>
          <p:nvPr>
            <p:ph type="body" sz="quarter" idx="16" hasCustomPrompt="1"/>
          </p:nvPr>
        </p:nvSpPr>
        <p:spPr>
          <a:xfrm>
            <a:off x="676655" y="3221620"/>
            <a:ext cx="4828033"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1C8103FF-F162-6FCE-A20D-44665E447DA8}"/>
              </a:ext>
            </a:extLst>
          </p:cNvPr>
          <p:cNvSpPr>
            <a:spLocks noGrp="1"/>
          </p:cNvSpPr>
          <p:nvPr>
            <p:ph type="body" sz="quarter" idx="18" hasCustomPrompt="1"/>
          </p:nvPr>
        </p:nvSpPr>
        <p:spPr>
          <a:xfrm>
            <a:off x="676653" y="1856233"/>
            <a:ext cx="4828035" cy="497173"/>
          </a:xfrm>
        </p:spPr>
        <p:txBody>
          <a:bodyPr>
            <a:norm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F2AEE39D-72D3-3EB7-680B-CFC703096CC4}"/>
              </a:ext>
            </a:extLst>
          </p:cNvPr>
          <p:cNvSpPr>
            <a:spLocks noGrp="1"/>
          </p:cNvSpPr>
          <p:nvPr>
            <p:ph type="body" sz="quarter" idx="19" hasCustomPrompt="1"/>
          </p:nvPr>
        </p:nvSpPr>
        <p:spPr>
          <a:xfrm>
            <a:off x="676653" y="2386585"/>
            <a:ext cx="4828035"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10" name="SmartArt Placeholder 9">
            <a:extLst>
              <a:ext uri="{FF2B5EF4-FFF2-40B4-BE49-F238E27FC236}">
                <a16:creationId xmlns:a16="http://schemas.microsoft.com/office/drawing/2014/main" id="{154AE11F-1A80-E380-57DA-D7DCD2DB884F}"/>
              </a:ext>
            </a:extLst>
          </p:cNvPr>
          <p:cNvSpPr>
            <a:spLocks noGrp="1"/>
          </p:cNvSpPr>
          <p:nvPr>
            <p:ph type="dgm" sz="quarter" idx="20" hasCustomPrompt="1"/>
          </p:nvPr>
        </p:nvSpPr>
        <p:spPr>
          <a:xfrm>
            <a:off x="5733287" y="1859055"/>
            <a:ext cx="5072825" cy="4219148"/>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Smart Art</a:t>
            </a:r>
          </a:p>
        </p:txBody>
      </p:sp>
      <p:sp>
        <p:nvSpPr>
          <p:cNvPr id="3" name="Text Placeholder 10">
            <a:extLst>
              <a:ext uri="{FF2B5EF4-FFF2-40B4-BE49-F238E27FC236}">
                <a16:creationId xmlns:a16="http://schemas.microsoft.com/office/drawing/2014/main" id="{B43C79AC-D6A7-F3D7-70CC-9A77883A59E6}"/>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27206250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mp; Imag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Quote &amp; Image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5" name="TextBox 4">
            <a:extLst>
              <a:ext uri="{FF2B5EF4-FFF2-40B4-BE49-F238E27FC236}">
                <a16:creationId xmlns:a16="http://schemas.microsoft.com/office/drawing/2014/main" id="{092CEEDC-73B8-3C13-431A-0FF581AA0FFB}"/>
              </a:ext>
            </a:extLst>
          </p:cNvPr>
          <p:cNvSpPr txBox="1"/>
          <p:nvPr userDrawn="1"/>
        </p:nvSpPr>
        <p:spPr>
          <a:xfrm>
            <a:off x="4550229" y="1333346"/>
            <a:ext cx="1589315" cy="2646878"/>
          </a:xfrm>
          <a:prstGeom prst="rect">
            <a:avLst/>
          </a:prstGeom>
          <a:noFill/>
        </p:spPr>
        <p:txBody>
          <a:bodyPr wrap="square" rtlCol="0">
            <a:spAutoFit/>
          </a:bodyPr>
          <a:lstStyle/>
          <a:p>
            <a:r>
              <a:rPr lang="en-US" sz="16000">
                <a:solidFill>
                  <a:srgbClr val="25384A"/>
                </a:solidFill>
                <a:latin typeface="Arial" panose="020B0604020202020204" pitchFamily="34" charset="0"/>
                <a:cs typeface="Arial" panose="020B0604020202020204" pitchFamily="34" charset="0"/>
              </a:rPr>
              <a:t>“</a:t>
            </a:r>
          </a:p>
        </p:txBody>
      </p:sp>
      <p:sp>
        <p:nvSpPr>
          <p:cNvPr id="9" name="Text Placeholder 8">
            <a:extLst>
              <a:ext uri="{FF2B5EF4-FFF2-40B4-BE49-F238E27FC236}">
                <a16:creationId xmlns:a16="http://schemas.microsoft.com/office/drawing/2014/main" id="{4658E89E-4D23-324F-94DB-AB8ADC672ED2}"/>
              </a:ext>
            </a:extLst>
          </p:cNvPr>
          <p:cNvSpPr>
            <a:spLocks noGrp="1"/>
          </p:cNvSpPr>
          <p:nvPr>
            <p:ph type="body" sz="quarter" idx="15" hasCustomPrompt="1"/>
          </p:nvPr>
        </p:nvSpPr>
        <p:spPr>
          <a:xfrm>
            <a:off x="5270383" y="5439292"/>
            <a:ext cx="5687633" cy="638911"/>
          </a:xfrm>
        </p:spPr>
        <p:txBody>
          <a:bodyPr>
            <a:noAutofit/>
          </a:bodyPr>
          <a:lstStyle>
            <a:lvl1pPr marL="0" indent="0">
              <a:buNone/>
              <a:defRPr sz="1450" b="1" cap="all" spc="300" baseline="0">
                <a:solidFill>
                  <a:srgbClr val="F1B53D"/>
                </a:solidFill>
                <a:latin typeface="Gotham" panose="02000604030000020004" pitchFamily="2" charset="0"/>
              </a:defRPr>
            </a:lvl1pPr>
            <a:lvl2pPr marL="457200" indent="0">
              <a:buNone/>
              <a:defRPr sz="1600" b="1">
                <a:solidFill>
                  <a:srgbClr val="F1B53D"/>
                </a:solidFill>
                <a:latin typeface="Gotham" panose="02000604030000020004" pitchFamily="2" charset="0"/>
              </a:defRPr>
            </a:lvl2pPr>
            <a:lvl3pPr marL="914400" indent="0">
              <a:buNone/>
              <a:defRPr sz="1400" b="1">
                <a:solidFill>
                  <a:srgbClr val="F1B53D"/>
                </a:solidFill>
                <a:latin typeface="Gotham" panose="02000604030000020004" pitchFamily="2" charset="0"/>
              </a:defRPr>
            </a:lvl3pPr>
            <a:lvl4pPr marL="1371600" indent="0">
              <a:buNone/>
              <a:defRPr sz="1200" b="1">
                <a:solidFill>
                  <a:srgbClr val="F1B53D"/>
                </a:solidFill>
                <a:latin typeface="Gotham" panose="02000604030000020004" pitchFamily="2" charset="0"/>
              </a:defRPr>
            </a:lvl4pPr>
            <a:lvl5pPr marL="1828800" indent="0">
              <a:buNone/>
              <a:defRPr sz="1200" b="1">
                <a:solidFill>
                  <a:srgbClr val="F1B53D"/>
                </a:solidFill>
                <a:latin typeface="Gotham" panose="02000604030000020004" pitchFamily="2" charset="0"/>
              </a:defRPr>
            </a:lvl5pPr>
          </a:lstStyle>
          <a:p>
            <a:pPr lvl="0"/>
            <a:r>
              <a:rPr lang="en-GB"/>
              <a:t>Name of Quoter</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162050" y="1899685"/>
            <a:ext cx="3105150" cy="3090530"/>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5" name="Text Placeholder 14">
            <a:extLst>
              <a:ext uri="{FF2B5EF4-FFF2-40B4-BE49-F238E27FC236}">
                <a16:creationId xmlns:a16="http://schemas.microsoft.com/office/drawing/2014/main" id="{B2A0E94F-0A52-AA42-65DC-D90DBC741C0B}"/>
              </a:ext>
            </a:extLst>
          </p:cNvPr>
          <p:cNvSpPr>
            <a:spLocks noGrp="1"/>
          </p:cNvSpPr>
          <p:nvPr>
            <p:ph type="body" sz="quarter" idx="17" hasCustomPrompt="1"/>
          </p:nvPr>
        </p:nvSpPr>
        <p:spPr>
          <a:xfrm>
            <a:off x="5270383" y="1785939"/>
            <a:ext cx="5687633" cy="3630206"/>
          </a:xfrm>
        </p:spPr>
        <p:txBody>
          <a:bodyPr>
            <a:noAutofit/>
          </a:bodyPr>
          <a:lstStyle>
            <a:lvl1pPr marL="0" indent="0">
              <a:buNone/>
              <a:defRPr sz="3600">
                <a:solidFill>
                  <a:srgbClr val="25384A"/>
                </a:solidFill>
                <a:latin typeface="Gotham" panose="02000604030000020004" pitchFamily="2" charset="0"/>
              </a:defRPr>
            </a:lvl1pPr>
            <a:lvl2pPr marL="457200" indent="0">
              <a:buNone/>
              <a:defRPr sz="3600">
                <a:latin typeface="Gotham" panose="02000604030000020004" pitchFamily="2" charset="0"/>
              </a:defRPr>
            </a:lvl2pPr>
            <a:lvl3pPr marL="914400" indent="0">
              <a:buNone/>
              <a:defRPr sz="3600">
                <a:latin typeface="Gotham" panose="02000604030000020004" pitchFamily="2" charset="0"/>
              </a:defRPr>
            </a:lvl3pPr>
            <a:lvl4pPr marL="1371600" indent="0">
              <a:buNone/>
              <a:defRPr sz="3600">
                <a:latin typeface="Gotham" panose="02000604030000020004" pitchFamily="2" charset="0"/>
              </a:defRPr>
            </a:lvl4pPr>
            <a:lvl5pPr marL="1828800" indent="0">
              <a:buNone/>
              <a:defRPr sz="3600">
                <a:latin typeface="Gotham" panose="02000604030000020004" pitchFamily="2" charset="0"/>
              </a:defRPr>
            </a:lvl5pPr>
          </a:lstStyle>
          <a:p>
            <a:pPr lvl="0"/>
            <a:r>
              <a:rPr lang="en-GB"/>
              <a:t>Example of a Quote with image, </a:t>
            </a:r>
            <a:r>
              <a:rPr lang="en-GB" err="1"/>
              <a:t>consectetur</a:t>
            </a:r>
            <a:r>
              <a:rPr lang="en-GB"/>
              <a:t> </a:t>
            </a:r>
            <a:r>
              <a:rPr lang="en-GB" err="1"/>
              <a:t>adipiscing</a:t>
            </a:r>
            <a:r>
              <a:rPr lang="en-GB"/>
              <a:t> </a:t>
            </a:r>
            <a:r>
              <a:rPr lang="en-GB" err="1"/>
              <a:t>elit</a:t>
            </a:r>
            <a:r>
              <a:rPr lang="en-GB"/>
              <a:t>. </a:t>
            </a:r>
            <a:r>
              <a:rPr lang="en-GB" err="1"/>
              <a:t>Sed</a:t>
            </a:r>
            <a:r>
              <a:rPr lang="en-GB"/>
              <a:t> </a:t>
            </a:r>
            <a:r>
              <a:rPr lang="en-GB" err="1"/>
              <a:t>mau</a:t>
            </a:r>
            <a:r>
              <a:rPr lang="en-GB"/>
              <a:t> </a:t>
            </a:r>
            <a:r>
              <a:rPr lang="en-GB" err="1"/>
              <a:t>ris</a:t>
            </a:r>
            <a:r>
              <a:rPr lang="en-GB"/>
              <a:t> </a:t>
            </a:r>
            <a:r>
              <a:rPr lang="en-GB" err="1"/>
              <a:t>est</a:t>
            </a:r>
            <a:r>
              <a:rPr lang="en-GB"/>
              <a:t>, </a:t>
            </a:r>
            <a:r>
              <a:rPr lang="en-GB" err="1"/>
              <a:t>dapibus</a:t>
            </a:r>
            <a:r>
              <a:rPr lang="en-GB"/>
              <a:t> et </a:t>
            </a:r>
            <a:r>
              <a:rPr lang="en-GB" err="1"/>
              <a:t>sagi</a:t>
            </a:r>
            <a:r>
              <a:rPr lang="en-GB"/>
              <a:t> </a:t>
            </a:r>
            <a:r>
              <a:rPr lang="en-GB" err="1"/>
              <a:t>ttis</a:t>
            </a:r>
            <a:r>
              <a:rPr lang="en-GB"/>
              <a:t> </a:t>
            </a:r>
            <a:r>
              <a:rPr lang="en-GB" err="1"/>
              <a:t>sed</a:t>
            </a:r>
            <a:r>
              <a:rPr lang="en-GB"/>
              <a:t>, </a:t>
            </a:r>
            <a:r>
              <a:rPr lang="en-GB" err="1"/>
              <a:t>hendrerit</a:t>
            </a:r>
            <a:r>
              <a:rPr lang="en-GB"/>
              <a:t> </a:t>
            </a:r>
            <a:r>
              <a:rPr lang="en-GB" err="1"/>
              <a:t>vel</a:t>
            </a:r>
            <a:r>
              <a:rPr lang="en-GB"/>
              <a:t> </a:t>
            </a:r>
            <a:r>
              <a:rPr lang="en-GB" err="1"/>
              <a:t>urna</a:t>
            </a:r>
            <a:r>
              <a:rPr lang="en-GB"/>
              <a:t>. Nam </a:t>
            </a:r>
            <a:r>
              <a:rPr lang="en-GB" err="1"/>
              <a:t>consectetur</a:t>
            </a:r>
            <a:r>
              <a:rPr lang="en-GB"/>
              <a:t> </a:t>
            </a:r>
            <a:r>
              <a:rPr lang="en-GB" err="1"/>
              <a:t>aliquam</a:t>
            </a:r>
            <a:r>
              <a:rPr lang="en-GB"/>
              <a:t>.</a:t>
            </a:r>
            <a:endParaRPr lang="en-US"/>
          </a:p>
        </p:txBody>
      </p:sp>
      <p:sp>
        <p:nvSpPr>
          <p:cNvPr id="3" name="Text Placeholder 10">
            <a:extLst>
              <a:ext uri="{FF2B5EF4-FFF2-40B4-BE49-F238E27FC236}">
                <a16:creationId xmlns:a16="http://schemas.microsoft.com/office/drawing/2014/main" id="{F05D858A-9C44-29B8-3B63-1BBDB931854D}"/>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4" name="TextBox 3">
            <a:extLst>
              <a:ext uri="{FF2B5EF4-FFF2-40B4-BE49-F238E27FC236}">
                <a16:creationId xmlns:a16="http://schemas.microsoft.com/office/drawing/2014/main" id="{44924E08-0644-5D6E-9FAA-3ACA4797EB56}"/>
              </a:ext>
            </a:extLst>
          </p:cNvPr>
          <p:cNvSpPr txBox="1"/>
          <p:nvPr userDrawn="1"/>
        </p:nvSpPr>
        <p:spPr>
          <a:xfrm rot="10800000">
            <a:off x="9505098" y="3111869"/>
            <a:ext cx="1589315" cy="2646878"/>
          </a:xfrm>
          <a:prstGeom prst="rect">
            <a:avLst/>
          </a:prstGeom>
          <a:noFill/>
        </p:spPr>
        <p:txBody>
          <a:bodyPr wrap="square" rtlCol="0">
            <a:spAutoFit/>
          </a:bodyPr>
          <a:lstStyle/>
          <a:p>
            <a:r>
              <a:rPr lang="en-US" sz="16000">
                <a:solidFill>
                  <a:srgbClr val="25384A"/>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95951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Quote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5" name="TextBox 4">
            <a:extLst>
              <a:ext uri="{FF2B5EF4-FFF2-40B4-BE49-F238E27FC236}">
                <a16:creationId xmlns:a16="http://schemas.microsoft.com/office/drawing/2014/main" id="{092CEEDC-73B8-3C13-431A-0FF581AA0FFB}"/>
              </a:ext>
            </a:extLst>
          </p:cNvPr>
          <p:cNvSpPr txBox="1"/>
          <p:nvPr userDrawn="1"/>
        </p:nvSpPr>
        <p:spPr>
          <a:xfrm>
            <a:off x="2688772" y="1333346"/>
            <a:ext cx="1589315" cy="2646878"/>
          </a:xfrm>
          <a:prstGeom prst="rect">
            <a:avLst/>
          </a:prstGeom>
          <a:noFill/>
        </p:spPr>
        <p:txBody>
          <a:bodyPr wrap="square" rtlCol="0">
            <a:spAutoFit/>
          </a:bodyPr>
          <a:lstStyle/>
          <a:p>
            <a:r>
              <a:rPr lang="en-US" sz="16000">
                <a:solidFill>
                  <a:schemeClr val="bg1"/>
                </a:solidFill>
                <a:latin typeface="Arial" panose="020B0604020202020204" pitchFamily="34" charset="0"/>
                <a:cs typeface="Arial" panose="020B0604020202020204" pitchFamily="34" charset="0"/>
              </a:rPr>
              <a:t>“</a:t>
            </a:r>
          </a:p>
        </p:txBody>
      </p:sp>
      <p:sp>
        <p:nvSpPr>
          <p:cNvPr id="9" name="Text Placeholder 8">
            <a:extLst>
              <a:ext uri="{FF2B5EF4-FFF2-40B4-BE49-F238E27FC236}">
                <a16:creationId xmlns:a16="http://schemas.microsoft.com/office/drawing/2014/main" id="{4658E89E-4D23-324F-94DB-AB8ADC672ED2}"/>
              </a:ext>
            </a:extLst>
          </p:cNvPr>
          <p:cNvSpPr>
            <a:spLocks noGrp="1"/>
          </p:cNvSpPr>
          <p:nvPr>
            <p:ph type="body" sz="quarter" idx="15" hasCustomPrompt="1"/>
          </p:nvPr>
        </p:nvSpPr>
        <p:spPr>
          <a:xfrm>
            <a:off x="3408926" y="5439292"/>
            <a:ext cx="5687633" cy="638911"/>
          </a:xfrm>
        </p:spPr>
        <p:txBody>
          <a:bodyPr>
            <a:noAutofit/>
          </a:bodyPr>
          <a:lstStyle>
            <a:lvl1pPr marL="0" indent="0">
              <a:buNone/>
              <a:defRPr sz="1450" b="1" cap="all" spc="300" baseline="0">
                <a:solidFill>
                  <a:srgbClr val="F1B53D"/>
                </a:solidFill>
                <a:latin typeface="Gotham" panose="02000604030000020004" pitchFamily="2" charset="0"/>
              </a:defRPr>
            </a:lvl1pPr>
            <a:lvl2pPr marL="457200" indent="0">
              <a:buNone/>
              <a:defRPr sz="1600" b="1">
                <a:solidFill>
                  <a:srgbClr val="F1B53D"/>
                </a:solidFill>
                <a:latin typeface="Gotham" panose="02000604030000020004" pitchFamily="2" charset="0"/>
              </a:defRPr>
            </a:lvl2pPr>
            <a:lvl3pPr marL="914400" indent="0">
              <a:buNone/>
              <a:defRPr sz="1400" b="1">
                <a:solidFill>
                  <a:srgbClr val="F1B53D"/>
                </a:solidFill>
                <a:latin typeface="Gotham" panose="02000604030000020004" pitchFamily="2" charset="0"/>
              </a:defRPr>
            </a:lvl3pPr>
            <a:lvl4pPr marL="1371600" indent="0">
              <a:buNone/>
              <a:defRPr sz="1200" b="1">
                <a:solidFill>
                  <a:srgbClr val="F1B53D"/>
                </a:solidFill>
                <a:latin typeface="Gotham" panose="02000604030000020004" pitchFamily="2" charset="0"/>
              </a:defRPr>
            </a:lvl4pPr>
            <a:lvl5pPr marL="1828800" indent="0">
              <a:buNone/>
              <a:defRPr sz="1200" b="1">
                <a:solidFill>
                  <a:srgbClr val="F1B53D"/>
                </a:solidFill>
                <a:latin typeface="Gotham" panose="02000604030000020004" pitchFamily="2" charset="0"/>
              </a:defRPr>
            </a:lvl5pPr>
          </a:lstStyle>
          <a:p>
            <a:pPr lvl="0"/>
            <a:r>
              <a:rPr lang="en-GB"/>
              <a:t>Name of Quoter</a:t>
            </a:r>
            <a:endParaRPr lang="en-US"/>
          </a:p>
        </p:txBody>
      </p:sp>
      <p:sp>
        <p:nvSpPr>
          <p:cNvPr id="3" name="Text Placeholder 14">
            <a:extLst>
              <a:ext uri="{FF2B5EF4-FFF2-40B4-BE49-F238E27FC236}">
                <a16:creationId xmlns:a16="http://schemas.microsoft.com/office/drawing/2014/main" id="{9FA522E7-8BA1-48E9-3E07-CACD2D14DF64}"/>
              </a:ext>
            </a:extLst>
          </p:cNvPr>
          <p:cNvSpPr>
            <a:spLocks noGrp="1"/>
          </p:cNvSpPr>
          <p:nvPr>
            <p:ph type="body" sz="quarter" idx="17" hasCustomPrompt="1"/>
          </p:nvPr>
        </p:nvSpPr>
        <p:spPr>
          <a:xfrm>
            <a:off x="3408925" y="1785939"/>
            <a:ext cx="5687633" cy="3653354"/>
          </a:xfrm>
        </p:spPr>
        <p:txBody>
          <a:bodyPr>
            <a:noAutofit/>
          </a:bodyPr>
          <a:lstStyle>
            <a:lvl1pPr marL="0" indent="0">
              <a:buNone/>
              <a:defRPr sz="3600">
                <a:solidFill>
                  <a:schemeClr val="bg1"/>
                </a:solidFill>
                <a:latin typeface="Gotham" panose="02000604030000020004" pitchFamily="2" charset="0"/>
              </a:defRPr>
            </a:lvl1pPr>
            <a:lvl2pPr marL="457200" indent="0">
              <a:buNone/>
              <a:defRPr sz="3600">
                <a:latin typeface="Gotham" panose="02000604030000020004" pitchFamily="2" charset="0"/>
              </a:defRPr>
            </a:lvl2pPr>
            <a:lvl3pPr marL="914400" indent="0">
              <a:buNone/>
              <a:defRPr sz="3600">
                <a:latin typeface="Gotham" panose="02000604030000020004" pitchFamily="2" charset="0"/>
              </a:defRPr>
            </a:lvl3pPr>
            <a:lvl4pPr marL="1371600" indent="0">
              <a:buNone/>
              <a:defRPr sz="3600">
                <a:latin typeface="Gotham" panose="02000604030000020004" pitchFamily="2" charset="0"/>
              </a:defRPr>
            </a:lvl4pPr>
            <a:lvl5pPr marL="1828800" indent="0">
              <a:buNone/>
              <a:defRPr sz="3600">
                <a:latin typeface="Gotham" panose="02000604030000020004" pitchFamily="2" charset="0"/>
              </a:defRPr>
            </a:lvl5pPr>
          </a:lstStyle>
          <a:p>
            <a:pPr lvl="0"/>
            <a:r>
              <a:rPr lang="en-GB"/>
              <a:t>Example of a Quote with image, </a:t>
            </a:r>
            <a:r>
              <a:rPr lang="en-GB" err="1"/>
              <a:t>consectetur</a:t>
            </a:r>
            <a:r>
              <a:rPr lang="en-GB"/>
              <a:t> </a:t>
            </a:r>
            <a:r>
              <a:rPr lang="en-GB" err="1"/>
              <a:t>adipiscing</a:t>
            </a:r>
            <a:r>
              <a:rPr lang="en-GB"/>
              <a:t> </a:t>
            </a:r>
            <a:r>
              <a:rPr lang="en-GB" err="1"/>
              <a:t>elit</a:t>
            </a:r>
            <a:r>
              <a:rPr lang="en-GB"/>
              <a:t>. </a:t>
            </a:r>
            <a:r>
              <a:rPr lang="en-GB" err="1"/>
              <a:t>Sed</a:t>
            </a:r>
            <a:r>
              <a:rPr lang="en-GB"/>
              <a:t> </a:t>
            </a:r>
            <a:r>
              <a:rPr lang="en-GB" err="1"/>
              <a:t>mau</a:t>
            </a:r>
            <a:r>
              <a:rPr lang="en-GB"/>
              <a:t> </a:t>
            </a:r>
            <a:r>
              <a:rPr lang="en-GB" err="1"/>
              <a:t>ris</a:t>
            </a:r>
            <a:r>
              <a:rPr lang="en-GB"/>
              <a:t> </a:t>
            </a:r>
            <a:r>
              <a:rPr lang="en-GB" err="1"/>
              <a:t>est</a:t>
            </a:r>
            <a:r>
              <a:rPr lang="en-GB"/>
              <a:t>, </a:t>
            </a:r>
            <a:r>
              <a:rPr lang="en-GB" err="1"/>
              <a:t>dapibus</a:t>
            </a:r>
            <a:r>
              <a:rPr lang="en-GB"/>
              <a:t> et </a:t>
            </a:r>
            <a:r>
              <a:rPr lang="en-GB" err="1"/>
              <a:t>sagi</a:t>
            </a:r>
            <a:r>
              <a:rPr lang="en-GB"/>
              <a:t> </a:t>
            </a:r>
            <a:r>
              <a:rPr lang="en-GB" err="1"/>
              <a:t>ttis</a:t>
            </a:r>
            <a:r>
              <a:rPr lang="en-GB"/>
              <a:t> </a:t>
            </a:r>
            <a:r>
              <a:rPr lang="en-GB" err="1"/>
              <a:t>sed</a:t>
            </a:r>
            <a:r>
              <a:rPr lang="en-GB"/>
              <a:t>, </a:t>
            </a:r>
            <a:r>
              <a:rPr lang="en-GB" err="1"/>
              <a:t>hendrerit</a:t>
            </a:r>
            <a:r>
              <a:rPr lang="en-GB"/>
              <a:t> </a:t>
            </a:r>
            <a:r>
              <a:rPr lang="en-GB" err="1"/>
              <a:t>vel</a:t>
            </a:r>
            <a:r>
              <a:rPr lang="en-GB"/>
              <a:t> </a:t>
            </a:r>
            <a:r>
              <a:rPr lang="en-GB" err="1"/>
              <a:t>urna</a:t>
            </a:r>
            <a:r>
              <a:rPr lang="en-GB"/>
              <a:t>. Nam </a:t>
            </a:r>
            <a:r>
              <a:rPr lang="en-GB" err="1"/>
              <a:t>consectetur</a:t>
            </a:r>
            <a:r>
              <a:rPr lang="en-GB"/>
              <a:t> </a:t>
            </a:r>
            <a:r>
              <a:rPr lang="en-GB" err="1"/>
              <a:t>aliquam</a:t>
            </a:r>
            <a:r>
              <a:rPr lang="en-GB"/>
              <a:t>.</a:t>
            </a:r>
            <a:endParaRPr lang="en-US"/>
          </a:p>
        </p:txBody>
      </p:sp>
      <p:sp>
        <p:nvSpPr>
          <p:cNvPr id="4" name="TextBox 3">
            <a:extLst>
              <a:ext uri="{FF2B5EF4-FFF2-40B4-BE49-F238E27FC236}">
                <a16:creationId xmlns:a16="http://schemas.microsoft.com/office/drawing/2014/main" id="{BE08501A-509A-4352-86C3-6EB221FEA96E}"/>
              </a:ext>
            </a:extLst>
          </p:cNvPr>
          <p:cNvSpPr txBox="1"/>
          <p:nvPr userDrawn="1"/>
        </p:nvSpPr>
        <p:spPr>
          <a:xfrm rot="10800000">
            <a:off x="7507243" y="3111869"/>
            <a:ext cx="1589315" cy="2646878"/>
          </a:xfrm>
          <a:prstGeom prst="rect">
            <a:avLst/>
          </a:prstGeom>
          <a:noFill/>
        </p:spPr>
        <p:txBody>
          <a:bodyPr wrap="square" rtlCol="0">
            <a:spAutoFit/>
          </a:bodyPr>
          <a:lstStyle/>
          <a:p>
            <a:r>
              <a:rPr lang="en-US" sz="1600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669558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mp;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5777591" y="1615049"/>
            <a:ext cx="5086351" cy="3980207"/>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1267966" y="3790151"/>
            <a:ext cx="4261977" cy="1805105"/>
          </a:xfrm>
        </p:spPr>
        <p:txBody>
          <a:bodyPr>
            <a:normAutofit/>
          </a:bodyPr>
          <a:lstStyle>
            <a:lvl1pPr marL="0" indent="0">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1267967" y="3189579"/>
            <a:ext cx="4261977" cy="393622"/>
          </a:xfrm>
        </p:spPr>
        <p:txBody>
          <a:bodyPr>
            <a:noAutofit/>
          </a:bodyPr>
          <a:lstStyle>
            <a:lvl1pPr marL="0" indent="0">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1267966" y="1824192"/>
            <a:ext cx="4261978" cy="497173"/>
          </a:xfrm>
        </p:spPr>
        <p:txBody>
          <a:bodyPr>
            <a:normAutofit/>
          </a:bodyPr>
          <a:lstStyle>
            <a:lvl1pPr marL="0" indent="0">
              <a:buNone/>
              <a:defRPr sz="2800"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1267966" y="2354544"/>
            <a:ext cx="4261978" cy="542893"/>
          </a:xfrm>
        </p:spPr>
        <p:txBody>
          <a:bodyPr>
            <a:normAutofit/>
          </a:bodyPr>
          <a:lstStyle>
            <a:lvl1pPr marL="0" indent="0">
              <a:buNone/>
              <a:defRPr sz="2800" b="1" cap="all" spc="600" baseline="0">
                <a:solidFill>
                  <a:srgbClr val="25384A"/>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5" name="Text Placeholder 10">
            <a:extLst>
              <a:ext uri="{FF2B5EF4-FFF2-40B4-BE49-F238E27FC236}">
                <a16:creationId xmlns:a16="http://schemas.microsoft.com/office/drawing/2014/main" id="{CBFBD936-5D4F-54C0-3766-6D880113ECE6}"/>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7882828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mp;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976991" y="1615049"/>
            <a:ext cx="5086351" cy="3980207"/>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6819681" y="3790151"/>
            <a:ext cx="4261977" cy="1805105"/>
          </a:xfrm>
        </p:spPr>
        <p:txBody>
          <a:bodyPr>
            <a:normAutofit/>
          </a:bodyPr>
          <a:lstStyle>
            <a:lvl1pPr marL="0" indent="0">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6819682" y="3189579"/>
            <a:ext cx="4261977" cy="393622"/>
          </a:xfrm>
        </p:spPr>
        <p:txBody>
          <a:bodyPr>
            <a:noAutofit/>
          </a:bodyPr>
          <a:lstStyle>
            <a:lvl1pPr marL="0" indent="0">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6819681" y="1824192"/>
            <a:ext cx="4261978" cy="497173"/>
          </a:xfrm>
        </p:spPr>
        <p:txBody>
          <a:bodyPr>
            <a:normAutofit/>
          </a:bodyPr>
          <a:lstStyle>
            <a:lvl1pPr marL="0" indent="0">
              <a:buNone/>
              <a:defRPr sz="2800"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6819681" y="2354544"/>
            <a:ext cx="4261978" cy="542893"/>
          </a:xfrm>
        </p:spPr>
        <p:txBody>
          <a:bodyPr>
            <a:normAutofit/>
          </a:bodyPr>
          <a:lstStyle>
            <a:lvl1pPr marL="0" indent="0">
              <a:buNone/>
              <a:defRPr sz="2800" b="1"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Tree>
    <p:extLst>
      <p:ext uri="{BB962C8B-B14F-4D97-AF65-F5344CB8AC3E}">
        <p14:creationId xmlns:p14="http://schemas.microsoft.com/office/powerpoint/2010/main" val="35021217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ulti Image &amp;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Multi Image &amp;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3135840" y="2024743"/>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2802853" y="4694792"/>
            <a:ext cx="3017286" cy="1406560"/>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2802853" y="3996244"/>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5" name="Picture Placeholder 11">
            <a:extLst>
              <a:ext uri="{FF2B5EF4-FFF2-40B4-BE49-F238E27FC236}">
                <a16:creationId xmlns:a16="http://schemas.microsoft.com/office/drawing/2014/main" id="{15866723-0A56-97AA-F037-1A948964004F}"/>
              </a:ext>
            </a:extLst>
          </p:cNvPr>
          <p:cNvSpPr>
            <a:spLocks noGrp="1"/>
          </p:cNvSpPr>
          <p:nvPr>
            <p:ph type="pic" sz="quarter" idx="18" hasCustomPrompt="1"/>
          </p:nvPr>
        </p:nvSpPr>
        <p:spPr>
          <a:xfrm>
            <a:off x="6836983" y="2024743"/>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9" name="Text Placeholder 3">
            <a:extLst>
              <a:ext uri="{FF2B5EF4-FFF2-40B4-BE49-F238E27FC236}">
                <a16:creationId xmlns:a16="http://schemas.microsoft.com/office/drawing/2014/main" id="{39F8498B-8676-F875-5778-A2879ED90684}"/>
              </a:ext>
            </a:extLst>
          </p:cNvPr>
          <p:cNvSpPr>
            <a:spLocks noGrp="1"/>
          </p:cNvSpPr>
          <p:nvPr>
            <p:ph type="body" sz="quarter" idx="19" hasCustomPrompt="1"/>
          </p:nvPr>
        </p:nvSpPr>
        <p:spPr>
          <a:xfrm>
            <a:off x="6503996" y="4694792"/>
            <a:ext cx="3017286" cy="1406560"/>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0" name="Text Placeholder 4">
            <a:extLst>
              <a:ext uri="{FF2B5EF4-FFF2-40B4-BE49-F238E27FC236}">
                <a16:creationId xmlns:a16="http://schemas.microsoft.com/office/drawing/2014/main" id="{AAF8B233-6FC3-778E-C486-D8B9E611A3ED}"/>
              </a:ext>
            </a:extLst>
          </p:cNvPr>
          <p:cNvSpPr>
            <a:spLocks noGrp="1"/>
          </p:cNvSpPr>
          <p:nvPr>
            <p:ph type="body" sz="quarter" idx="20" hasCustomPrompt="1"/>
          </p:nvPr>
        </p:nvSpPr>
        <p:spPr>
          <a:xfrm>
            <a:off x="6503996" y="3996244"/>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10">
            <a:extLst>
              <a:ext uri="{FF2B5EF4-FFF2-40B4-BE49-F238E27FC236}">
                <a16:creationId xmlns:a16="http://schemas.microsoft.com/office/drawing/2014/main" id="{3FA1CB68-820F-E014-4AE5-B91FDCE83142}"/>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21433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29C414-DD76-43B1-A9C9-CB4E6B383CD8}" type="datetimeFigureOut">
              <a:rPr lang="en-GB" smtClean="0"/>
              <a:t>24/11/2023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12676578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 Image &amp;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Multi Image &amp; Text Slide DARK</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214666"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881679"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881679"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5" name="Picture Placeholder 11">
            <a:extLst>
              <a:ext uri="{FF2B5EF4-FFF2-40B4-BE49-F238E27FC236}">
                <a16:creationId xmlns:a16="http://schemas.microsoft.com/office/drawing/2014/main" id="{15866723-0A56-97AA-F037-1A948964004F}"/>
              </a:ext>
            </a:extLst>
          </p:cNvPr>
          <p:cNvSpPr>
            <a:spLocks noGrp="1"/>
          </p:cNvSpPr>
          <p:nvPr>
            <p:ph type="pic" sz="quarter" idx="18" hasCustomPrompt="1"/>
          </p:nvPr>
        </p:nvSpPr>
        <p:spPr>
          <a:xfrm>
            <a:off x="4920344"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9" name="Text Placeholder 3">
            <a:extLst>
              <a:ext uri="{FF2B5EF4-FFF2-40B4-BE49-F238E27FC236}">
                <a16:creationId xmlns:a16="http://schemas.microsoft.com/office/drawing/2014/main" id="{39F8498B-8676-F875-5778-A2879ED90684}"/>
              </a:ext>
            </a:extLst>
          </p:cNvPr>
          <p:cNvSpPr>
            <a:spLocks noGrp="1"/>
          </p:cNvSpPr>
          <p:nvPr>
            <p:ph type="body" sz="quarter" idx="19" hasCustomPrompt="1"/>
          </p:nvPr>
        </p:nvSpPr>
        <p:spPr>
          <a:xfrm>
            <a:off x="4587357"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0" name="Text Placeholder 4">
            <a:extLst>
              <a:ext uri="{FF2B5EF4-FFF2-40B4-BE49-F238E27FC236}">
                <a16:creationId xmlns:a16="http://schemas.microsoft.com/office/drawing/2014/main" id="{AAF8B233-6FC3-778E-C486-D8B9E611A3ED}"/>
              </a:ext>
            </a:extLst>
          </p:cNvPr>
          <p:cNvSpPr>
            <a:spLocks noGrp="1"/>
          </p:cNvSpPr>
          <p:nvPr>
            <p:ph type="body" sz="quarter" idx="20" hasCustomPrompt="1"/>
          </p:nvPr>
        </p:nvSpPr>
        <p:spPr>
          <a:xfrm>
            <a:off x="4587357"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Picture Placeholder 11">
            <a:extLst>
              <a:ext uri="{FF2B5EF4-FFF2-40B4-BE49-F238E27FC236}">
                <a16:creationId xmlns:a16="http://schemas.microsoft.com/office/drawing/2014/main" id="{ABB3E666-99A1-52D4-D0F1-8E5BCB62A1E5}"/>
              </a:ext>
            </a:extLst>
          </p:cNvPr>
          <p:cNvSpPr>
            <a:spLocks noGrp="1"/>
          </p:cNvSpPr>
          <p:nvPr>
            <p:ph type="pic" sz="quarter" idx="21" hasCustomPrompt="1"/>
          </p:nvPr>
        </p:nvSpPr>
        <p:spPr>
          <a:xfrm>
            <a:off x="8621487" y="2024743"/>
            <a:ext cx="2351313" cy="1823531"/>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8" name="Text Placeholder 3">
            <a:extLst>
              <a:ext uri="{FF2B5EF4-FFF2-40B4-BE49-F238E27FC236}">
                <a16:creationId xmlns:a16="http://schemas.microsoft.com/office/drawing/2014/main" id="{9F77E4FC-79EA-5B1C-24E1-42FB92359446}"/>
              </a:ext>
            </a:extLst>
          </p:cNvPr>
          <p:cNvSpPr>
            <a:spLocks noGrp="1"/>
          </p:cNvSpPr>
          <p:nvPr>
            <p:ph type="body" sz="quarter" idx="22" hasCustomPrompt="1"/>
          </p:nvPr>
        </p:nvSpPr>
        <p:spPr>
          <a:xfrm>
            <a:off x="8288500" y="4694792"/>
            <a:ext cx="3017286" cy="1406560"/>
          </a:xfrm>
        </p:spPr>
        <p:txBody>
          <a:bodyPr>
            <a:normAutofit/>
          </a:bodyPr>
          <a:lstStyle>
            <a:lvl1pPr marL="0" indent="0" algn="ctr">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14" name="Text Placeholder 4">
            <a:extLst>
              <a:ext uri="{FF2B5EF4-FFF2-40B4-BE49-F238E27FC236}">
                <a16:creationId xmlns:a16="http://schemas.microsoft.com/office/drawing/2014/main" id="{EECF805D-11B2-3F7F-3577-0A06D27CB068}"/>
              </a:ext>
            </a:extLst>
          </p:cNvPr>
          <p:cNvSpPr>
            <a:spLocks noGrp="1"/>
          </p:cNvSpPr>
          <p:nvPr>
            <p:ph type="body" sz="quarter" idx="23" hasCustomPrompt="1"/>
          </p:nvPr>
        </p:nvSpPr>
        <p:spPr>
          <a:xfrm>
            <a:off x="8288500" y="3996244"/>
            <a:ext cx="3017286" cy="550577"/>
          </a:xfrm>
        </p:spPr>
        <p:txBody>
          <a:bodyPr>
            <a:noAutofit/>
          </a:bodyPr>
          <a:lstStyle>
            <a:lvl1pPr marL="0" indent="0" algn="ctr">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Tree>
    <p:extLst>
      <p:ext uri="{BB962C8B-B14F-4D97-AF65-F5344CB8AC3E}">
        <p14:creationId xmlns:p14="http://schemas.microsoft.com/office/powerpoint/2010/main" val="28345712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ulti Image &amp; Single Text Dar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9229345" cy="550577"/>
          </a:xfrm>
        </p:spPr>
        <p:txBody>
          <a:bodyPr anchor="ctr">
            <a:noAutofit/>
          </a:bodyPr>
          <a:lstStyle>
            <a:lvl1pPr algn="l">
              <a:lnSpc>
                <a:spcPct val="100000"/>
              </a:lnSpc>
              <a:defRPr sz="2200" cap="all" spc="600" baseline="0">
                <a:solidFill>
                  <a:schemeClr val="bg1"/>
                </a:solidFill>
                <a:latin typeface="Gotham" panose="02000604030000020004" pitchFamily="2" charset="0"/>
              </a:defRPr>
            </a:lvl1pPr>
          </a:lstStyle>
          <a:p>
            <a:r>
              <a:rPr lang="en-GB"/>
              <a:t>Multi Image &amp; Single Text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3"/>
          <a:srcRect/>
          <a:stretch/>
        </p:blipFill>
        <p:spPr>
          <a:xfrm>
            <a:off x="8407516" y="0"/>
            <a:ext cx="3784481" cy="1207685"/>
          </a:xfrm>
          <a:prstGeom prst="rect">
            <a:avLst/>
          </a:prstGeom>
        </p:spPr>
      </p:pic>
      <p:sp>
        <p:nvSpPr>
          <p:cNvPr id="11" name="Text Placeholder 10">
            <a:extLst>
              <a:ext uri="{FF2B5EF4-FFF2-40B4-BE49-F238E27FC236}">
                <a16:creationId xmlns:a16="http://schemas.microsoft.com/office/drawing/2014/main" id="{7BDD2819-662F-73BD-6800-7AF0ECA7FF95}"/>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chemeClr val="bg1"/>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chemeClr val="bg1"/>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767015" y="1586381"/>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7255110" y="3962120"/>
            <a:ext cx="4261977" cy="1805105"/>
          </a:xfrm>
        </p:spPr>
        <p:txBody>
          <a:bodyPr>
            <a:normAutofit/>
          </a:bodyPr>
          <a:lstStyle>
            <a:lvl1pPr marL="0" indent="0">
              <a:buFont typeface="Arial" panose="020B0604020202020204" pitchFamily="34" charset="0"/>
              <a:buNone/>
              <a:defRPr sz="1500">
                <a:solidFill>
                  <a:schemeClr val="bg1"/>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copy</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7255111" y="3361548"/>
            <a:ext cx="4261977" cy="393622"/>
          </a:xfrm>
        </p:spPr>
        <p:txBody>
          <a:bodyPr>
            <a:noAutofit/>
          </a:bodyPr>
          <a:lstStyle>
            <a:lvl1pPr marL="0" indent="0">
              <a:buNone/>
              <a:defRPr sz="1800" b="1">
                <a:solidFill>
                  <a:schemeClr val="bg1"/>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or lead para</a:t>
            </a:r>
            <a:endParaRPr lang="en-US"/>
          </a:p>
        </p:txBody>
      </p:sp>
      <p:sp>
        <p:nvSpPr>
          <p:cNvPr id="6" name="Text Placeholder 5">
            <a:extLst>
              <a:ext uri="{FF2B5EF4-FFF2-40B4-BE49-F238E27FC236}">
                <a16:creationId xmlns:a16="http://schemas.microsoft.com/office/drawing/2014/main" id="{4568D267-A099-8F3B-2428-E6331A53B3AE}"/>
              </a:ext>
            </a:extLst>
          </p:cNvPr>
          <p:cNvSpPr>
            <a:spLocks noGrp="1"/>
          </p:cNvSpPr>
          <p:nvPr>
            <p:ph type="body" sz="quarter" idx="18" hasCustomPrompt="1"/>
          </p:nvPr>
        </p:nvSpPr>
        <p:spPr>
          <a:xfrm>
            <a:off x="7255110" y="1963503"/>
            <a:ext cx="4261978" cy="497173"/>
          </a:xfrm>
        </p:spPr>
        <p:txBody>
          <a:bodyPr>
            <a:normAutofit/>
          </a:bodyPr>
          <a:lstStyle>
            <a:lvl1pPr marL="0" indent="0">
              <a:buNone/>
              <a:defRPr sz="2800"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8" name="Text Placeholder 5">
            <a:extLst>
              <a:ext uri="{FF2B5EF4-FFF2-40B4-BE49-F238E27FC236}">
                <a16:creationId xmlns:a16="http://schemas.microsoft.com/office/drawing/2014/main" id="{6797D8A9-68F0-5AB4-FE04-0067A7F9B3FF}"/>
              </a:ext>
            </a:extLst>
          </p:cNvPr>
          <p:cNvSpPr>
            <a:spLocks noGrp="1"/>
          </p:cNvSpPr>
          <p:nvPr>
            <p:ph type="body" sz="quarter" idx="19" hasCustomPrompt="1"/>
          </p:nvPr>
        </p:nvSpPr>
        <p:spPr>
          <a:xfrm>
            <a:off x="7255110" y="2493855"/>
            <a:ext cx="4261978" cy="542893"/>
          </a:xfrm>
        </p:spPr>
        <p:txBody>
          <a:bodyPr>
            <a:normAutofit/>
          </a:bodyPr>
          <a:lstStyle>
            <a:lvl1pPr marL="0" indent="0">
              <a:buNone/>
              <a:defRPr sz="2800" b="1" cap="all" spc="600" baseline="0">
                <a:solidFill>
                  <a:schemeClr val="bg1"/>
                </a:solidFill>
                <a:latin typeface="Gotham" panose="02000604030000020004" pitchFamily="2" charset="0"/>
              </a:defRPr>
            </a:lvl1pPr>
            <a:lvl2pPr marL="457200" indent="0">
              <a:buNone/>
              <a:defRPr>
                <a:latin typeface="Gotham" panose="02000604030000020004" pitchFamily="2" charset="0"/>
              </a:defRPr>
            </a:lvl2pPr>
            <a:lvl3pPr marL="914400" indent="0">
              <a:buNone/>
              <a:defRPr>
                <a:latin typeface="Gotham" panose="02000604030000020004" pitchFamily="2" charset="0"/>
              </a:defRPr>
            </a:lvl3pPr>
            <a:lvl4pPr marL="1371600" indent="0">
              <a:buNone/>
              <a:defRPr>
                <a:latin typeface="Gotham" panose="02000604030000020004" pitchFamily="2" charset="0"/>
              </a:defRPr>
            </a:lvl4pPr>
            <a:lvl5pPr marL="1828800" indent="0">
              <a:buNone/>
              <a:defRPr>
                <a:latin typeface="Gotham" panose="02000604030000020004" pitchFamily="2" charset="0"/>
              </a:defRPr>
            </a:lvl5pPr>
          </a:lstStyle>
          <a:p>
            <a:pPr lvl="0"/>
            <a:r>
              <a:rPr lang="en-GB"/>
              <a:t>Headline</a:t>
            </a:r>
            <a:endParaRPr lang="en-US"/>
          </a:p>
        </p:txBody>
      </p:sp>
      <p:sp>
        <p:nvSpPr>
          <p:cNvPr id="5" name="Picture Placeholder 11">
            <a:extLst>
              <a:ext uri="{FF2B5EF4-FFF2-40B4-BE49-F238E27FC236}">
                <a16:creationId xmlns:a16="http://schemas.microsoft.com/office/drawing/2014/main" id="{FB7D6B52-BE43-C74C-5180-BC2FDB0294AB}"/>
              </a:ext>
            </a:extLst>
          </p:cNvPr>
          <p:cNvSpPr>
            <a:spLocks noGrp="1"/>
          </p:cNvSpPr>
          <p:nvPr>
            <p:ph type="pic" sz="quarter" idx="20" hasCustomPrompt="1"/>
          </p:nvPr>
        </p:nvSpPr>
        <p:spPr>
          <a:xfrm>
            <a:off x="3685144" y="1586381"/>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9" name="Picture Placeholder 11">
            <a:extLst>
              <a:ext uri="{FF2B5EF4-FFF2-40B4-BE49-F238E27FC236}">
                <a16:creationId xmlns:a16="http://schemas.microsoft.com/office/drawing/2014/main" id="{40E04002-73D5-1687-D3B3-D927FDF18CAB}"/>
              </a:ext>
            </a:extLst>
          </p:cNvPr>
          <p:cNvSpPr>
            <a:spLocks noGrp="1"/>
          </p:cNvSpPr>
          <p:nvPr>
            <p:ph type="pic" sz="quarter" idx="21" hasCustomPrompt="1"/>
          </p:nvPr>
        </p:nvSpPr>
        <p:spPr>
          <a:xfrm>
            <a:off x="767015" y="3876357"/>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
        <p:nvSpPr>
          <p:cNvPr id="10" name="Picture Placeholder 11">
            <a:extLst>
              <a:ext uri="{FF2B5EF4-FFF2-40B4-BE49-F238E27FC236}">
                <a16:creationId xmlns:a16="http://schemas.microsoft.com/office/drawing/2014/main" id="{17FD03EE-66BA-4284-2081-CD46EA774B5D}"/>
              </a:ext>
            </a:extLst>
          </p:cNvPr>
          <p:cNvSpPr>
            <a:spLocks noGrp="1"/>
          </p:cNvSpPr>
          <p:nvPr>
            <p:ph type="pic" sz="quarter" idx="22" hasCustomPrompt="1"/>
          </p:nvPr>
        </p:nvSpPr>
        <p:spPr>
          <a:xfrm>
            <a:off x="3685144" y="3876357"/>
            <a:ext cx="2754087" cy="2142782"/>
          </a:xfrm>
        </p:spPr>
        <p:txBody>
          <a:bodyPr anchor="ctr">
            <a:normAutofit/>
          </a:bodyPr>
          <a:lstStyle>
            <a:lvl1pPr marL="0" indent="0" algn="ctr">
              <a:buNone/>
              <a:defRPr sz="1800">
                <a:solidFill>
                  <a:schemeClr val="bg1"/>
                </a:solidFill>
                <a:latin typeface="Gotham" panose="02000604030000020004" pitchFamily="2" charset="0"/>
              </a:defRPr>
            </a:lvl1pPr>
          </a:lstStyle>
          <a:p>
            <a:r>
              <a:rPr lang="en-US"/>
              <a:t>Add Image</a:t>
            </a:r>
          </a:p>
        </p:txBody>
      </p:sp>
    </p:spTree>
    <p:extLst>
      <p:ext uri="{BB962C8B-B14F-4D97-AF65-F5344CB8AC3E}">
        <p14:creationId xmlns:p14="http://schemas.microsoft.com/office/powerpoint/2010/main" val="4496956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s &amp; Icons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Stats &amp; Icons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2" name="Picture Placeholder 11">
            <a:extLst>
              <a:ext uri="{FF2B5EF4-FFF2-40B4-BE49-F238E27FC236}">
                <a16:creationId xmlns:a16="http://schemas.microsoft.com/office/drawing/2014/main" id="{B6DD6E06-5250-16B9-ED59-FEA27A834A2F}"/>
              </a:ext>
            </a:extLst>
          </p:cNvPr>
          <p:cNvSpPr>
            <a:spLocks noGrp="1"/>
          </p:cNvSpPr>
          <p:nvPr>
            <p:ph type="pic" sz="quarter" idx="16" hasCustomPrompt="1"/>
          </p:nvPr>
        </p:nvSpPr>
        <p:spPr>
          <a:xfrm>
            <a:off x="1281483"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3" name="Text Placeholder 3">
            <a:extLst>
              <a:ext uri="{FF2B5EF4-FFF2-40B4-BE49-F238E27FC236}">
                <a16:creationId xmlns:a16="http://schemas.microsoft.com/office/drawing/2014/main" id="{DAA00B76-43CA-36C5-E67D-3B0C41245C7E}"/>
              </a:ext>
            </a:extLst>
          </p:cNvPr>
          <p:cNvSpPr>
            <a:spLocks noGrp="1"/>
          </p:cNvSpPr>
          <p:nvPr>
            <p:ph type="body" sz="quarter" idx="14" hasCustomPrompt="1"/>
          </p:nvPr>
        </p:nvSpPr>
        <p:spPr>
          <a:xfrm>
            <a:off x="948496"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4" name="Text Placeholder 4">
            <a:extLst>
              <a:ext uri="{FF2B5EF4-FFF2-40B4-BE49-F238E27FC236}">
                <a16:creationId xmlns:a16="http://schemas.microsoft.com/office/drawing/2014/main" id="{E36C03B4-4029-8BD8-280F-FBE754F4329F}"/>
              </a:ext>
            </a:extLst>
          </p:cNvPr>
          <p:cNvSpPr>
            <a:spLocks noGrp="1"/>
          </p:cNvSpPr>
          <p:nvPr>
            <p:ph type="body" sz="quarter" idx="17" hasCustomPrompt="1"/>
          </p:nvPr>
        </p:nvSpPr>
        <p:spPr>
          <a:xfrm>
            <a:off x="948496"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6" name="Picture Placeholder 11">
            <a:extLst>
              <a:ext uri="{FF2B5EF4-FFF2-40B4-BE49-F238E27FC236}">
                <a16:creationId xmlns:a16="http://schemas.microsoft.com/office/drawing/2014/main" id="{A6737B39-C818-62B3-C8BA-7E30ABC519E9}"/>
              </a:ext>
            </a:extLst>
          </p:cNvPr>
          <p:cNvSpPr>
            <a:spLocks noGrp="1"/>
          </p:cNvSpPr>
          <p:nvPr>
            <p:ph type="pic" sz="quarter" idx="18" hasCustomPrompt="1"/>
          </p:nvPr>
        </p:nvSpPr>
        <p:spPr>
          <a:xfrm>
            <a:off x="4920344"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8" name="Text Placeholder 3">
            <a:extLst>
              <a:ext uri="{FF2B5EF4-FFF2-40B4-BE49-F238E27FC236}">
                <a16:creationId xmlns:a16="http://schemas.microsoft.com/office/drawing/2014/main" id="{0CEE314C-0617-D2FB-1F18-2AC197C0FA22}"/>
              </a:ext>
            </a:extLst>
          </p:cNvPr>
          <p:cNvSpPr>
            <a:spLocks noGrp="1"/>
          </p:cNvSpPr>
          <p:nvPr>
            <p:ph type="body" sz="quarter" idx="19" hasCustomPrompt="1"/>
          </p:nvPr>
        </p:nvSpPr>
        <p:spPr>
          <a:xfrm>
            <a:off x="4587357"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4" name="Text Placeholder 4">
            <a:extLst>
              <a:ext uri="{FF2B5EF4-FFF2-40B4-BE49-F238E27FC236}">
                <a16:creationId xmlns:a16="http://schemas.microsoft.com/office/drawing/2014/main" id="{F17F19BC-B32D-6931-0EA8-0351EE73D43F}"/>
              </a:ext>
            </a:extLst>
          </p:cNvPr>
          <p:cNvSpPr>
            <a:spLocks noGrp="1"/>
          </p:cNvSpPr>
          <p:nvPr>
            <p:ph type="body" sz="quarter" idx="20" hasCustomPrompt="1"/>
          </p:nvPr>
        </p:nvSpPr>
        <p:spPr>
          <a:xfrm>
            <a:off x="4587357"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 </a:t>
            </a:r>
            <a:endParaRPr lang="en-US"/>
          </a:p>
        </p:txBody>
      </p:sp>
      <p:sp>
        <p:nvSpPr>
          <p:cNvPr id="15" name="Picture Placeholder 11">
            <a:extLst>
              <a:ext uri="{FF2B5EF4-FFF2-40B4-BE49-F238E27FC236}">
                <a16:creationId xmlns:a16="http://schemas.microsoft.com/office/drawing/2014/main" id="{123C8F99-3070-99C8-5C49-9B927636F2CF}"/>
              </a:ext>
            </a:extLst>
          </p:cNvPr>
          <p:cNvSpPr>
            <a:spLocks noGrp="1"/>
          </p:cNvSpPr>
          <p:nvPr>
            <p:ph type="pic" sz="quarter" idx="21" hasCustomPrompt="1"/>
          </p:nvPr>
        </p:nvSpPr>
        <p:spPr>
          <a:xfrm>
            <a:off x="8490859" y="2517234"/>
            <a:ext cx="2351313" cy="1823531"/>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6" name="Text Placeholder 3">
            <a:extLst>
              <a:ext uri="{FF2B5EF4-FFF2-40B4-BE49-F238E27FC236}">
                <a16:creationId xmlns:a16="http://schemas.microsoft.com/office/drawing/2014/main" id="{096D2F06-5EC4-D65F-CFC0-F43909DB81BB}"/>
              </a:ext>
            </a:extLst>
          </p:cNvPr>
          <p:cNvSpPr>
            <a:spLocks noGrp="1"/>
          </p:cNvSpPr>
          <p:nvPr>
            <p:ph type="body" sz="quarter" idx="22" hasCustomPrompt="1"/>
          </p:nvPr>
        </p:nvSpPr>
        <p:spPr>
          <a:xfrm>
            <a:off x="8157872" y="4629476"/>
            <a:ext cx="3017286" cy="1259695"/>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7" name="Text Placeholder 4">
            <a:extLst>
              <a:ext uri="{FF2B5EF4-FFF2-40B4-BE49-F238E27FC236}">
                <a16:creationId xmlns:a16="http://schemas.microsoft.com/office/drawing/2014/main" id="{BE50FE70-3CD5-0319-6BBF-C4C02E85657D}"/>
              </a:ext>
            </a:extLst>
          </p:cNvPr>
          <p:cNvSpPr>
            <a:spLocks noGrp="1"/>
          </p:cNvSpPr>
          <p:nvPr>
            <p:ph type="body" sz="quarter" idx="23" hasCustomPrompt="1"/>
          </p:nvPr>
        </p:nvSpPr>
        <p:spPr>
          <a:xfrm>
            <a:off x="8157872" y="1866147"/>
            <a:ext cx="3017286" cy="550577"/>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5" name="Text Placeholder 10">
            <a:extLst>
              <a:ext uri="{FF2B5EF4-FFF2-40B4-BE49-F238E27FC236}">
                <a16:creationId xmlns:a16="http://schemas.microsoft.com/office/drawing/2014/main" id="{A2993BA0-8372-B882-77B4-13F11BE52E44}"/>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1512088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s &amp; Icons Slide Sing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0762-2658-BA91-BF54-8C5E011303C8}"/>
              </a:ext>
            </a:extLst>
          </p:cNvPr>
          <p:cNvSpPr>
            <a:spLocks noGrp="1"/>
          </p:cNvSpPr>
          <p:nvPr>
            <p:ph type="ctrTitle" hasCustomPrompt="1"/>
          </p:nvPr>
        </p:nvSpPr>
        <p:spPr>
          <a:xfrm>
            <a:off x="676655" y="494452"/>
            <a:ext cx="8595361" cy="550577"/>
          </a:xfrm>
        </p:spPr>
        <p:txBody>
          <a:bodyPr anchor="ctr">
            <a:noAutofit/>
          </a:bodyPr>
          <a:lstStyle>
            <a:lvl1pPr algn="l">
              <a:lnSpc>
                <a:spcPct val="100000"/>
              </a:lnSpc>
              <a:defRPr sz="2200" cap="all" spc="600" baseline="0">
                <a:solidFill>
                  <a:srgbClr val="25384A"/>
                </a:solidFill>
                <a:latin typeface="Gotham" panose="02000604030000020004" pitchFamily="2" charset="0"/>
              </a:defRPr>
            </a:lvl1pPr>
          </a:lstStyle>
          <a:p>
            <a:r>
              <a:rPr lang="en-GB"/>
              <a:t>Stats &amp; Icons Slide</a:t>
            </a:r>
            <a:endParaRPr lang="en-US"/>
          </a:p>
        </p:txBody>
      </p:sp>
      <p:pic>
        <p:nvPicPr>
          <p:cNvPr id="7" name="Picture 6">
            <a:extLst>
              <a:ext uri="{FF2B5EF4-FFF2-40B4-BE49-F238E27FC236}">
                <a16:creationId xmlns:a16="http://schemas.microsoft.com/office/drawing/2014/main" id="{377429F4-9DF5-8042-BC0C-1B1126301FD6}"/>
              </a:ext>
            </a:extLst>
          </p:cNvPr>
          <p:cNvPicPr>
            <a:picLocks noChangeAspect="1"/>
          </p:cNvPicPr>
          <p:nvPr userDrawn="1"/>
        </p:nvPicPr>
        <p:blipFill>
          <a:blip r:embed="rId2"/>
          <a:srcRect/>
          <a:stretch/>
        </p:blipFill>
        <p:spPr>
          <a:xfrm>
            <a:off x="8407516" y="0"/>
            <a:ext cx="3784481" cy="1207686"/>
          </a:xfrm>
          <a:prstGeom prst="rect">
            <a:avLst/>
          </a:prstGeom>
        </p:spPr>
      </p:pic>
      <p:sp>
        <p:nvSpPr>
          <p:cNvPr id="13" name="Text Placeholder 12">
            <a:extLst>
              <a:ext uri="{FF2B5EF4-FFF2-40B4-BE49-F238E27FC236}">
                <a16:creationId xmlns:a16="http://schemas.microsoft.com/office/drawing/2014/main" id="{1E124D7A-281E-CB51-083B-B83CE679D0B6}"/>
              </a:ext>
            </a:extLst>
          </p:cNvPr>
          <p:cNvSpPr>
            <a:spLocks noGrp="1"/>
          </p:cNvSpPr>
          <p:nvPr>
            <p:ph type="body" sz="quarter" idx="13" hasCustomPrompt="1"/>
          </p:nvPr>
        </p:nvSpPr>
        <p:spPr>
          <a:xfrm>
            <a:off x="6371862" y="6490386"/>
            <a:ext cx="5687633" cy="217143"/>
          </a:xfrm>
        </p:spPr>
        <p:txBody>
          <a:bodyPr>
            <a:noAutofit/>
          </a:bodyPr>
          <a:lstStyle>
            <a:lvl1pPr marL="0" indent="0" algn="r">
              <a:buNone/>
              <a:defRPr sz="900">
                <a:solidFill>
                  <a:srgbClr val="25384A"/>
                </a:solidFill>
                <a:latin typeface="Gotham" panose="02000604030000020004" pitchFamily="2" charset="0"/>
              </a:defRPr>
            </a:lvl1pPr>
            <a:lvl2pPr marL="457200" indent="0" algn="r">
              <a:buNone/>
              <a:defRPr sz="1600">
                <a:solidFill>
                  <a:srgbClr val="25384A"/>
                </a:solidFill>
                <a:latin typeface="Gotham" panose="02000604030000020004" pitchFamily="2" charset="0"/>
              </a:defRPr>
            </a:lvl2pPr>
            <a:lvl3pPr marL="914400" indent="0" algn="r">
              <a:buNone/>
              <a:defRPr sz="1400">
                <a:solidFill>
                  <a:srgbClr val="25384A"/>
                </a:solidFill>
                <a:latin typeface="Gotham" panose="02000604030000020004" pitchFamily="2" charset="0"/>
              </a:defRPr>
            </a:lvl3pPr>
            <a:lvl4pPr marL="1371600" indent="0" algn="r">
              <a:buNone/>
              <a:defRPr sz="1200">
                <a:solidFill>
                  <a:srgbClr val="25384A"/>
                </a:solidFill>
                <a:latin typeface="Gotham" panose="02000604030000020004" pitchFamily="2" charset="0"/>
              </a:defRPr>
            </a:lvl4pPr>
            <a:lvl5pPr marL="1828800" indent="0" algn="r">
              <a:buNone/>
              <a:defRPr sz="1200">
                <a:solidFill>
                  <a:srgbClr val="25384A"/>
                </a:solidFill>
                <a:latin typeface="Gotham" panose="02000604030000020004" pitchFamily="2" charset="0"/>
              </a:defRPr>
            </a:lvl5pPr>
          </a:lstStyle>
          <a:p>
            <a:pPr lvl="0"/>
            <a:r>
              <a:rPr lang="en-GB"/>
              <a:t>Presentation Name | Date | Version 0.0</a:t>
            </a:r>
            <a:endParaRPr lang="en-US"/>
          </a:p>
        </p:txBody>
      </p:sp>
      <p:sp>
        <p:nvSpPr>
          <p:cNvPr id="15" name="Picture Placeholder 11">
            <a:extLst>
              <a:ext uri="{FF2B5EF4-FFF2-40B4-BE49-F238E27FC236}">
                <a16:creationId xmlns:a16="http://schemas.microsoft.com/office/drawing/2014/main" id="{123C8F99-3070-99C8-5C49-9B927636F2CF}"/>
              </a:ext>
            </a:extLst>
          </p:cNvPr>
          <p:cNvSpPr>
            <a:spLocks noGrp="1"/>
          </p:cNvSpPr>
          <p:nvPr>
            <p:ph type="pic" sz="quarter" idx="21" hasCustomPrompt="1"/>
          </p:nvPr>
        </p:nvSpPr>
        <p:spPr>
          <a:xfrm>
            <a:off x="2068287" y="1360714"/>
            <a:ext cx="4474028" cy="4386943"/>
          </a:xfrm>
        </p:spPr>
        <p:txBody>
          <a:bodyPr anchor="ctr">
            <a:normAutofit/>
          </a:bodyPr>
          <a:lstStyle>
            <a:lvl1pPr marL="0" indent="0" algn="ctr">
              <a:buNone/>
              <a:defRPr sz="1800">
                <a:solidFill>
                  <a:srgbClr val="25384A"/>
                </a:solidFill>
                <a:latin typeface="Gotham" panose="02000604030000020004" pitchFamily="2" charset="0"/>
              </a:defRPr>
            </a:lvl1pPr>
          </a:lstStyle>
          <a:p>
            <a:r>
              <a:rPr lang="en-US"/>
              <a:t>Add Image</a:t>
            </a:r>
          </a:p>
        </p:txBody>
      </p:sp>
      <p:sp>
        <p:nvSpPr>
          <p:cNvPr id="16" name="Text Placeholder 3">
            <a:extLst>
              <a:ext uri="{FF2B5EF4-FFF2-40B4-BE49-F238E27FC236}">
                <a16:creationId xmlns:a16="http://schemas.microsoft.com/office/drawing/2014/main" id="{096D2F06-5EC4-D65F-CFC0-F43909DB81BB}"/>
              </a:ext>
            </a:extLst>
          </p:cNvPr>
          <p:cNvSpPr>
            <a:spLocks noGrp="1"/>
          </p:cNvSpPr>
          <p:nvPr>
            <p:ph type="body" sz="quarter" idx="22" hasCustomPrompt="1"/>
          </p:nvPr>
        </p:nvSpPr>
        <p:spPr>
          <a:xfrm>
            <a:off x="7117313" y="2824669"/>
            <a:ext cx="3017286" cy="2922988"/>
          </a:xfrm>
        </p:spPr>
        <p:txBody>
          <a:bodyPr>
            <a:normAutofit/>
          </a:bodyPr>
          <a:lstStyle>
            <a:lvl1pPr marL="0" indent="0" algn="ctr">
              <a:buFont typeface="Arial" panose="020B0604020202020204" pitchFamily="34" charset="0"/>
              <a:buNone/>
              <a:defRPr sz="1500">
                <a:solidFill>
                  <a:srgbClr val="25384A"/>
                </a:solidFill>
                <a:latin typeface="Gotham" panose="02000604030000020004" pitchFamily="2" charset="0"/>
              </a:defRPr>
            </a:lvl1pPr>
            <a:lvl2pPr marL="457200" indent="0">
              <a:buFont typeface="Arial" panose="020B0604020202020204" pitchFamily="34" charset="0"/>
              <a:buNone/>
              <a:defRPr sz="1800">
                <a:solidFill>
                  <a:srgbClr val="25384A"/>
                </a:solidFill>
                <a:latin typeface="Gotham" panose="02000604030000020004" pitchFamily="2" charset="0"/>
              </a:defRPr>
            </a:lvl2pPr>
            <a:lvl3pPr marL="914400" indent="0">
              <a:buFont typeface="Arial" panose="020B0604020202020204" pitchFamily="34" charset="0"/>
              <a:buNone/>
              <a:defRPr sz="1600">
                <a:solidFill>
                  <a:srgbClr val="25384A"/>
                </a:solidFill>
                <a:latin typeface="Gotham" panose="02000604030000020004" pitchFamily="2" charset="0"/>
              </a:defRPr>
            </a:lvl3pPr>
            <a:lvl4pPr marL="1371600" indent="0">
              <a:buFont typeface="Arial" panose="020B0604020202020204" pitchFamily="34" charset="0"/>
              <a:buNone/>
              <a:defRPr sz="1500">
                <a:solidFill>
                  <a:srgbClr val="25384A"/>
                </a:solidFill>
                <a:latin typeface="Gotham" panose="02000604030000020004" pitchFamily="2" charset="0"/>
              </a:defRPr>
            </a:lvl4pPr>
            <a:lvl5pPr marL="1828800" indent="0">
              <a:buFont typeface="Arial" panose="020B0604020202020204" pitchFamily="34" charset="0"/>
              <a:buNone/>
              <a:defRPr sz="1400">
                <a:solidFill>
                  <a:srgbClr val="25384A"/>
                </a:solidFill>
                <a:latin typeface="Gotham" panose="02000604030000020004" pitchFamily="2" charset="0"/>
              </a:defRPr>
            </a:lvl5pPr>
          </a:lstStyle>
          <a:p>
            <a:pPr lvl="0"/>
            <a:r>
              <a:rPr lang="en-GB"/>
              <a:t>Add body - emphasize words with different weights and sizes</a:t>
            </a:r>
          </a:p>
        </p:txBody>
      </p:sp>
      <p:sp>
        <p:nvSpPr>
          <p:cNvPr id="17" name="Text Placeholder 4">
            <a:extLst>
              <a:ext uri="{FF2B5EF4-FFF2-40B4-BE49-F238E27FC236}">
                <a16:creationId xmlns:a16="http://schemas.microsoft.com/office/drawing/2014/main" id="{BE50FE70-3CD5-0319-6BBF-C4C02E85657D}"/>
              </a:ext>
            </a:extLst>
          </p:cNvPr>
          <p:cNvSpPr>
            <a:spLocks noGrp="1"/>
          </p:cNvSpPr>
          <p:nvPr>
            <p:ph type="body" sz="quarter" idx="23" hasCustomPrompt="1"/>
          </p:nvPr>
        </p:nvSpPr>
        <p:spPr>
          <a:xfrm>
            <a:off x="7117313" y="2094923"/>
            <a:ext cx="3017286" cy="376052"/>
          </a:xfrm>
        </p:spPr>
        <p:txBody>
          <a:bodyPr>
            <a:noAutofit/>
          </a:bodyPr>
          <a:lstStyle>
            <a:lvl1pPr marL="0" indent="0" algn="ctr">
              <a:buNone/>
              <a:defRPr sz="1800" b="1">
                <a:solidFill>
                  <a:srgbClr val="25384A"/>
                </a:solidFill>
                <a:latin typeface="Gotham" panose="02000604030000020004" pitchFamily="2" charset="0"/>
              </a:defRPr>
            </a:lvl1pPr>
            <a:lvl2pPr marL="457200" indent="0">
              <a:buNone/>
              <a:defRPr sz="1600" b="1">
                <a:solidFill>
                  <a:srgbClr val="25384A"/>
                </a:solidFill>
                <a:latin typeface="Gotham" panose="02000604030000020004" pitchFamily="2" charset="0"/>
              </a:defRPr>
            </a:lvl2pPr>
            <a:lvl3pPr marL="914400" indent="0">
              <a:buNone/>
              <a:defRPr sz="1400" b="1">
                <a:solidFill>
                  <a:srgbClr val="25384A"/>
                </a:solidFill>
                <a:latin typeface="Gotham" panose="02000604030000020004" pitchFamily="2" charset="0"/>
              </a:defRPr>
            </a:lvl3pPr>
            <a:lvl4pPr marL="1371600" indent="0">
              <a:buNone/>
              <a:defRPr sz="1200" b="1">
                <a:solidFill>
                  <a:srgbClr val="25384A"/>
                </a:solidFill>
                <a:latin typeface="Gotham" panose="02000604030000020004" pitchFamily="2" charset="0"/>
              </a:defRPr>
            </a:lvl4pPr>
            <a:lvl5pPr marL="1828800" indent="0">
              <a:buNone/>
              <a:defRPr sz="1200" b="1">
                <a:solidFill>
                  <a:srgbClr val="25384A"/>
                </a:solidFill>
                <a:latin typeface="Gotham" panose="02000604030000020004" pitchFamily="2" charset="0"/>
              </a:defRPr>
            </a:lvl5pPr>
          </a:lstStyle>
          <a:p>
            <a:pPr lvl="0"/>
            <a:r>
              <a:rPr lang="en-GB"/>
              <a:t>Sub headline</a:t>
            </a:r>
            <a:endParaRPr lang="en-US"/>
          </a:p>
        </p:txBody>
      </p:sp>
      <p:sp>
        <p:nvSpPr>
          <p:cNvPr id="3" name="Text Placeholder 10">
            <a:extLst>
              <a:ext uri="{FF2B5EF4-FFF2-40B4-BE49-F238E27FC236}">
                <a16:creationId xmlns:a16="http://schemas.microsoft.com/office/drawing/2014/main" id="{056B7586-77B5-23EB-4A7B-9A750D964561}"/>
              </a:ext>
            </a:extLst>
          </p:cNvPr>
          <p:cNvSpPr>
            <a:spLocks noGrp="1"/>
          </p:cNvSpPr>
          <p:nvPr>
            <p:ph type="body" sz="quarter" idx="12" hasCustomPrompt="1"/>
          </p:nvPr>
        </p:nvSpPr>
        <p:spPr>
          <a:xfrm>
            <a:off x="6371863" y="6101351"/>
            <a:ext cx="5687633" cy="365887"/>
          </a:xfrm>
        </p:spPr>
        <p:txBody>
          <a:bodyPr anchor="b">
            <a:noAutofit/>
          </a:bodyPr>
          <a:lstStyle>
            <a:lvl1pPr marL="0" indent="0" algn="r">
              <a:buNone/>
              <a:defRPr sz="1600" b="1">
                <a:solidFill>
                  <a:srgbClr val="25384A"/>
                </a:solidFill>
                <a:latin typeface="Gotham" panose="02000604030000020004" pitchFamily="2" charset="0"/>
              </a:defRPr>
            </a:lvl1pPr>
            <a:lvl2pPr marL="457200" indent="0">
              <a:buNone/>
              <a:defRPr b="1">
                <a:solidFill>
                  <a:srgbClr val="25384A"/>
                </a:solidFill>
                <a:latin typeface="Gotham" panose="02000604030000020004" pitchFamily="2" charset="0"/>
              </a:defRPr>
            </a:lvl2pPr>
            <a:lvl3pPr marL="914400" indent="0">
              <a:buNone/>
              <a:defRPr b="1">
                <a:solidFill>
                  <a:srgbClr val="25384A"/>
                </a:solidFill>
                <a:latin typeface="Gotham" panose="02000604030000020004" pitchFamily="2" charset="0"/>
              </a:defRPr>
            </a:lvl3pPr>
            <a:lvl4pPr marL="1371600" indent="0">
              <a:buNone/>
              <a:defRPr b="1">
                <a:solidFill>
                  <a:srgbClr val="25384A"/>
                </a:solidFill>
                <a:latin typeface="Gotham" panose="02000604030000020004" pitchFamily="2" charset="0"/>
              </a:defRPr>
            </a:lvl4pPr>
            <a:lvl5pPr marL="1828800" indent="0">
              <a:buNone/>
              <a:defRPr b="1">
                <a:solidFill>
                  <a:srgbClr val="25384A"/>
                </a:solidFill>
                <a:latin typeface="Gotham" panose="02000604030000020004" pitchFamily="2" charset="0"/>
              </a:defRPr>
            </a:lvl5pPr>
          </a:lstStyle>
          <a:p>
            <a:pPr lvl="0"/>
            <a:r>
              <a:rPr lang="en-GB"/>
              <a:t>1</a:t>
            </a:r>
            <a:endParaRPr lang="en-US"/>
          </a:p>
        </p:txBody>
      </p:sp>
    </p:spTree>
    <p:extLst>
      <p:ext uri="{BB962C8B-B14F-4D97-AF65-F5344CB8AC3E}">
        <p14:creationId xmlns:p14="http://schemas.microsoft.com/office/powerpoint/2010/main" val="3539298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92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033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571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17667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4602-9616-441D-B78D-F5292291AD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73B1B7-2DFC-40FF-9C20-DFAD40E4CA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5DF2AAD8-9219-4D1A-83E4-2AD846A70F4D}"/>
              </a:ext>
            </a:extLst>
          </p:cNvPr>
          <p:cNvSpPr>
            <a:spLocks noGrp="1"/>
          </p:cNvSpPr>
          <p:nvPr>
            <p:ph type="ftr" sz="quarter" idx="11"/>
          </p:nvPr>
        </p:nvSpPr>
        <p:spPr/>
        <p:txBody>
          <a:bodyPr/>
          <a:lstStyle/>
          <a:p>
            <a:r>
              <a:rPr lang="en-GB"/>
              <a:t>#universityofsurrey</a:t>
            </a:r>
          </a:p>
        </p:txBody>
      </p:sp>
      <p:sp>
        <p:nvSpPr>
          <p:cNvPr id="6" name="Slide Number Placeholder 5">
            <a:extLst>
              <a:ext uri="{FF2B5EF4-FFF2-40B4-BE49-F238E27FC236}">
                <a16:creationId xmlns:a16="http://schemas.microsoft.com/office/drawing/2014/main" id="{64A10C1E-2A0B-408E-8326-AE5B4AB29FAB}"/>
              </a:ext>
            </a:extLst>
          </p:cNvPr>
          <p:cNvSpPr>
            <a:spLocks noGrp="1"/>
          </p:cNvSpPr>
          <p:nvPr>
            <p:ph type="sldNum" sz="quarter" idx="12"/>
          </p:nvPr>
        </p:nvSpPr>
        <p:spPr/>
        <p:txBody>
          <a:bodyPr/>
          <a:lstStyle/>
          <a:p>
            <a:fld id="{8B7390FE-2CFA-49B8-AE66-DBE4BCCAD6D5}" type="slidenum">
              <a:rPr lang="en-GB" smtClean="0"/>
              <a:t>‹#›</a:t>
            </a:fld>
            <a:endParaRPr lang="en-GB"/>
          </a:p>
        </p:txBody>
      </p:sp>
    </p:spTree>
    <p:extLst>
      <p:ext uri="{BB962C8B-B14F-4D97-AF65-F5344CB8AC3E}">
        <p14:creationId xmlns:p14="http://schemas.microsoft.com/office/powerpoint/2010/main" val="11784825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16" y="6477761"/>
            <a:ext cx="12192000" cy="381000"/>
          </a:xfrm>
          <a:custGeom>
            <a:avLst/>
            <a:gdLst/>
            <a:ahLst/>
            <a:cxnLst/>
            <a:rect l="l" t="t" r="r" b="b"/>
            <a:pathLst>
              <a:path w="9144000" h="381000">
                <a:moveTo>
                  <a:pt x="9144000" y="0"/>
                </a:moveTo>
                <a:lnTo>
                  <a:pt x="0" y="0"/>
                </a:lnTo>
                <a:lnTo>
                  <a:pt x="0" y="381000"/>
                </a:lnTo>
                <a:lnTo>
                  <a:pt x="9144000" y="381000"/>
                </a:lnTo>
                <a:lnTo>
                  <a:pt x="9144000" y="0"/>
                </a:lnTo>
                <a:close/>
              </a:path>
            </a:pathLst>
          </a:custGeom>
          <a:solidFill>
            <a:srgbClr val="005392">
              <a:alpha val="34117"/>
            </a:srgbClr>
          </a:solidFill>
        </p:spPr>
        <p:txBody>
          <a:bodyPr wrap="square" lIns="0" tIns="0" rIns="0" bIns="0" rtlCol="0"/>
          <a:lstStyle/>
          <a:p>
            <a:endParaRPr sz="1800"/>
          </a:p>
        </p:txBody>
      </p:sp>
      <p:sp>
        <p:nvSpPr>
          <p:cNvPr id="17" name="bg object 17"/>
          <p:cNvSpPr/>
          <p:nvPr/>
        </p:nvSpPr>
        <p:spPr>
          <a:xfrm>
            <a:off x="1016" y="6477761"/>
            <a:ext cx="12192000" cy="381000"/>
          </a:xfrm>
          <a:custGeom>
            <a:avLst/>
            <a:gdLst/>
            <a:ahLst/>
            <a:cxnLst/>
            <a:rect l="l" t="t" r="r" b="b"/>
            <a:pathLst>
              <a:path w="9144000" h="381000">
                <a:moveTo>
                  <a:pt x="0" y="381000"/>
                </a:moveTo>
                <a:lnTo>
                  <a:pt x="9144000" y="381000"/>
                </a:lnTo>
                <a:lnTo>
                  <a:pt x="9144000" y="0"/>
                </a:lnTo>
                <a:lnTo>
                  <a:pt x="0" y="0"/>
                </a:lnTo>
                <a:lnTo>
                  <a:pt x="0" y="381000"/>
                </a:lnTo>
                <a:close/>
              </a:path>
            </a:pathLst>
          </a:custGeom>
          <a:ln w="19050">
            <a:solidFill>
              <a:srgbClr val="005392"/>
            </a:solidFill>
          </a:ln>
        </p:spPr>
        <p:txBody>
          <a:bodyPr wrap="square" lIns="0" tIns="0" rIns="0" bIns="0" rtlCol="0"/>
          <a:lstStyle/>
          <a:p>
            <a:endParaRPr sz="1800"/>
          </a:p>
        </p:txBody>
      </p:sp>
      <p:pic>
        <p:nvPicPr>
          <p:cNvPr id="18" name="bg object 18"/>
          <p:cNvPicPr/>
          <p:nvPr/>
        </p:nvPicPr>
        <p:blipFill>
          <a:blip r:embed="rId2" cstate="print"/>
          <a:stretch>
            <a:fillRect/>
          </a:stretch>
        </p:blipFill>
        <p:spPr>
          <a:xfrm>
            <a:off x="9753600" y="457201"/>
            <a:ext cx="2032000" cy="452627"/>
          </a:xfrm>
          <a:prstGeom prst="rect">
            <a:avLst/>
          </a:prstGeom>
        </p:spPr>
      </p:pic>
      <p:sp>
        <p:nvSpPr>
          <p:cNvPr id="2" name="Holder 2"/>
          <p:cNvSpPr>
            <a:spLocks noGrp="1"/>
          </p:cNvSpPr>
          <p:nvPr>
            <p:ph type="title"/>
          </p:nvPr>
        </p:nvSpPr>
        <p:spPr/>
        <p:txBody>
          <a:bodyPr lIns="0" tIns="0" rIns="0" bIns="0"/>
          <a:lstStyle>
            <a:lvl1pPr>
              <a:defRPr sz="3600" b="0" i="0">
                <a:solidFill>
                  <a:srgbClr val="00539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400" b="0" i="0">
                <a:solidFill>
                  <a:schemeClr val="tx1"/>
                </a:solidFill>
                <a:latin typeface="Calibri"/>
                <a:cs typeface="Calibri"/>
              </a:defRPr>
            </a:lvl1pPr>
          </a:lstStyle>
          <a:p>
            <a:pPr marL="12700">
              <a:lnSpc>
                <a:spcPts val="1435"/>
              </a:lnSpc>
            </a:pPr>
            <a:r>
              <a:rPr lang="en-GB" spc="-10"/>
              <a:t>Web</a:t>
            </a:r>
            <a:r>
              <a:rPr lang="en-GB" spc="-35"/>
              <a:t> </a:t>
            </a:r>
            <a:r>
              <a:rPr lang="en-GB"/>
              <a:t>and</a:t>
            </a:r>
            <a:r>
              <a:rPr lang="en-GB" spc="-25"/>
              <a:t> </a:t>
            </a:r>
            <a:r>
              <a:rPr lang="en-GB" spc="-10"/>
              <a:t>Database</a:t>
            </a:r>
            <a:r>
              <a:rPr lang="en-GB" spc="-20"/>
              <a:t> </a:t>
            </a:r>
            <a:r>
              <a:rPr lang="en-GB" spc="-10"/>
              <a:t>Systems</a:t>
            </a:r>
            <a:r>
              <a:rPr lang="en-GB" spc="-45"/>
              <a:t> </a:t>
            </a:r>
            <a:r>
              <a:rPr lang="en-GB" spc="-10"/>
              <a:t>(COM1025)</a:t>
            </a:r>
            <a:endParaRPr lang="en-GB"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11/24/23</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38100">
              <a:lnSpc>
                <a:spcPts val="1650"/>
              </a:lnSpc>
            </a:pPr>
            <a:fld id="{81D60167-4931-47E6-BA6A-407CBD079E47}" type="slidenum">
              <a:rPr lang="en-GB" spc="-25" smtClean="0"/>
              <a:pPr marL="38100">
                <a:lnSpc>
                  <a:spcPts val="1650"/>
                </a:lnSpc>
              </a:pPr>
              <a:t>‹#›</a:t>
            </a:fld>
            <a:endParaRPr lang="en-GB" spc="-25" dirty="0"/>
          </a:p>
        </p:txBody>
      </p:sp>
    </p:spTree>
    <p:extLst>
      <p:ext uri="{BB962C8B-B14F-4D97-AF65-F5344CB8AC3E}">
        <p14:creationId xmlns:p14="http://schemas.microsoft.com/office/powerpoint/2010/main" val="59767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29C414-DD76-43B1-A9C9-CB4E6B383CD8}" type="datetimeFigureOut">
              <a:rPr lang="en-GB" smtClean="0"/>
              <a:t>24/11/2023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8881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9C414-DD76-43B1-A9C9-CB4E6B383CD8}" type="datetimeFigureOut">
              <a:rPr lang="en-GB" smtClean="0"/>
              <a:t>24/11/2023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4235646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9C414-DD76-43B1-A9C9-CB4E6B383CD8}" type="datetimeFigureOut">
              <a:rPr lang="en-GB" smtClean="0"/>
              <a:t>24/11/2023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178373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9C414-DD76-43B1-A9C9-CB4E6B383CD8}" type="datetimeFigureOut">
              <a:rPr lang="en-GB" smtClean="0"/>
              <a:t>24/11/2023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spTree>
    <p:extLst>
      <p:ext uri="{BB962C8B-B14F-4D97-AF65-F5344CB8AC3E}">
        <p14:creationId xmlns:p14="http://schemas.microsoft.com/office/powerpoint/2010/main" val="79516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29C414-DD76-43B1-A9C9-CB4E6B383CD8}" type="datetimeFigureOut">
              <a:rPr lang="en-GB" smtClean="0"/>
              <a:t>24/11/2023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B6DD72-DCC7-4E73-A406-C44052A40BE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27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29C414-DD76-43B1-A9C9-CB4E6B383CD8}" type="datetimeFigureOut">
              <a:rPr lang="en-GB" smtClean="0"/>
              <a:t>24/11/2023</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9B6DD72-DCC7-4E73-A406-C44052A40BE1}"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61206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BD7CB-CF14-6807-7E0A-BD6B9815B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3633AFE-BB0F-49EF-F4A5-D5E0B9B44F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B62E41-8DE3-D9E7-CBEC-460080CB1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2637F-BCA3-0B47-92AB-28338F45D910}" type="datetimeFigureOut">
              <a:rPr lang="en-US" smtClean="0"/>
              <a:t>11/24/23</a:t>
            </a:fld>
            <a:endParaRPr lang="en-US"/>
          </a:p>
        </p:txBody>
      </p:sp>
      <p:sp>
        <p:nvSpPr>
          <p:cNvPr id="5" name="Footer Placeholder 4">
            <a:extLst>
              <a:ext uri="{FF2B5EF4-FFF2-40B4-BE49-F238E27FC236}">
                <a16:creationId xmlns:a16="http://schemas.microsoft.com/office/drawing/2014/main" id="{0979B890-97DE-96F2-3F4B-0FD876CE2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66141F-0588-0901-B2E7-E7DE5E978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DDE54-A93F-264A-8772-B0E2E830415F}" type="slidenum">
              <a:rPr lang="en-US" smtClean="0"/>
              <a:t>‹#›</a:t>
            </a:fld>
            <a:endParaRPr lang="en-US"/>
          </a:p>
        </p:txBody>
      </p:sp>
    </p:spTree>
    <p:extLst>
      <p:ext uri="{BB962C8B-B14F-4D97-AF65-F5344CB8AC3E}">
        <p14:creationId xmlns:p14="http://schemas.microsoft.com/office/powerpoint/2010/main" val="137237213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r.wikipedia.org/wiki/%DB%8C%D9%88%D9%86%DB%8C%D9%88%D8%B1%D8%B3%D9%B9%DB%8C_%D8%A2%D9%81_%D8%B3%D8%B1%DB%92" TargetMode="External"/><Relationship Id="rId5" Type="http://schemas.openxmlformats.org/officeDocument/2006/relationships/image" Target="../media/image24.png"/><Relationship Id="rId4" Type="http://schemas.openxmlformats.org/officeDocument/2006/relationships/hyperlink" Target="http://gloriacarrillo.com/e-mail-marketing-gratis-mailchimp/"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joeappleton18/WEB-AND-DATABASE-SYSTEMS/blob/master/week-10/solutions/exercise_4_3/index.js" TargetMode="Externa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1.xml"/><Relationship Id="rId1" Type="http://schemas.openxmlformats.org/officeDocument/2006/relationships/slideLayout" Target="../slideLayouts/slideLayout25.xml"/><Relationship Id="rId5" Type="http://schemas.openxmlformats.org/officeDocument/2006/relationships/customXml" Target="../ink/ink3.xml"/><Relationship Id="rId4" Type="http://schemas.openxmlformats.org/officeDocument/2006/relationships/customXml" Target="../ink/ink2.xml"/></Relationships>
</file>

<file path=ppt/slides/_rels/slide2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4.xml"/><Relationship Id="rId1" Type="http://schemas.openxmlformats.org/officeDocument/2006/relationships/slideLayout" Target="../slideLayouts/slideLayout25.xml"/><Relationship Id="rId5" Type="http://schemas.openxmlformats.org/officeDocument/2006/relationships/customXml" Target="../ink/ink6.xml"/><Relationship Id="rId4" Type="http://schemas.openxmlformats.org/officeDocument/2006/relationships/customXml" Target="../ink/ink5.xml"/></Relationships>
</file>

<file path=ppt/slides/_rels/slide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7.xml"/><Relationship Id="rId1" Type="http://schemas.openxmlformats.org/officeDocument/2006/relationships/slideLayout" Target="../slideLayouts/slideLayout25.xml"/><Relationship Id="rId5" Type="http://schemas.openxmlformats.org/officeDocument/2006/relationships/customXml" Target="../ink/ink9.xml"/><Relationship Id="rId4" Type="http://schemas.openxmlformats.org/officeDocument/2006/relationships/customXml" Target="../ink/ink8.xml"/></Relationships>
</file>

<file path=ppt/slides/_rels/slide2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10.xml"/><Relationship Id="rId1" Type="http://schemas.openxmlformats.org/officeDocument/2006/relationships/slideLayout" Target="../slideLayouts/slideLayout25.xml"/><Relationship Id="rId5" Type="http://schemas.openxmlformats.org/officeDocument/2006/relationships/customXml" Target="../ink/ink12.xml"/><Relationship Id="rId4" Type="http://schemas.openxmlformats.org/officeDocument/2006/relationships/customXml" Target="../ink/ink11.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13.xml"/><Relationship Id="rId1" Type="http://schemas.openxmlformats.org/officeDocument/2006/relationships/slideLayout" Target="../slideLayouts/slideLayout25.xml"/><Relationship Id="rId5" Type="http://schemas.openxmlformats.org/officeDocument/2006/relationships/customXml" Target="../ink/ink15.xml"/><Relationship Id="rId4" Type="http://schemas.openxmlformats.org/officeDocument/2006/relationships/customXml" Target="../ink/ink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eappleton18/WEB-AND-DATABASE-SYSTEMS/blob/master/week-9/solutions/exercise_2_0/index.js"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47.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40150AB-5744-4252-94ED-1C6B362178F3}"/>
              </a:ext>
            </a:extLst>
          </p:cNvPr>
          <p:cNvSpPr>
            <a:spLocks noGrp="1"/>
          </p:cNvSpPr>
          <p:nvPr>
            <p:ph type="ctrTitle"/>
          </p:nvPr>
        </p:nvSpPr>
        <p:spPr>
          <a:xfrm>
            <a:off x="613611" y="685892"/>
            <a:ext cx="4051335" cy="3794020"/>
          </a:xfrm>
        </p:spPr>
        <p:txBody>
          <a:bodyPr anchor="b">
            <a:normAutofit/>
          </a:bodyPr>
          <a:lstStyle/>
          <a:p>
            <a:r>
              <a:rPr lang="en-GB" sz="3000" b="0" i="0" dirty="0">
                <a:solidFill>
                  <a:srgbClr val="000000"/>
                </a:solidFill>
                <a:effectLst/>
                <a:latin typeface="system-ui"/>
              </a:rPr>
              <a:t>Tying everything together - the three-tier architecture</a:t>
            </a:r>
            <a:endParaRPr lang="en-GB" sz="3000" dirty="0"/>
          </a:p>
        </p:txBody>
      </p:sp>
      <p:sp>
        <p:nvSpPr>
          <p:cNvPr id="3" name="Subtitle 2">
            <a:extLst>
              <a:ext uri="{FF2B5EF4-FFF2-40B4-BE49-F238E27FC236}">
                <a16:creationId xmlns:a16="http://schemas.microsoft.com/office/drawing/2014/main" id="{BD1323D4-997E-4EAA-B36B-836E7D2C1587}"/>
              </a:ext>
            </a:extLst>
          </p:cNvPr>
          <p:cNvSpPr>
            <a:spLocks noGrp="1"/>
          </p:cNvSpPr>
          <p:nvPr>
            <p:ph type="subTitle" idx="1"/>
          </p:nvPr>
        </p:nvSpPr>
        <p:spPr>
          <a:xfrm>
            <a:off x="613611" y="4684242"/>
            <a:ext cx="3566407" cy="1322274"/>
          </a:xfrm>
        </p:spPr>
        <p:txBody>
          <a:bodyPr anchor="t">
            <a:normAutofit/>
          </a:bodyPr>
          <a:lstStyle/>
          <a:p>
            <a:pPr algn="r"/>
            <a:r>
              <a:rPr lang="en-GB" sz="2400" dirty="0"/>
              <a:t>Lecture 10</a:t>
            </a:r>
          </a:p>
          <a:p>
            <a:pPr algn="r"/>
            <a:r>
              <a:rPr lang="en-GB" sz="2400" dirty="0"/>
              <a:t>Joe Appleton</a:t>
            </a:r>
          </a:p>
          <a:p>
            <a:pPr algn="r"/>
            <a:r>
              <a:rPr lang="en-GB" sz="2400" dirty="0"/>
              <a:t>CSEE</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0DC3ED"/>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1129017-A356-4616-AAF6-36D1DCAB888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293" r="9317"/>
          <a:stretch/>
        </p:blipFill>
        <p:spPr>
          <a:xfrm>
            <a:off x="5259646" y="575041"/>
            <a:ext cx="6337654" cy="5769196"/>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234105BF-8A99-4182-B3F9-5E50E7576C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62215" y="382388"/>
            <a:ext cx="1029452" cy="1288530"/>
          </a:xfrm>
          <a:prstGeom prst="rect">
            <a:avLst/>
          </a:prstGeom>
        </p:spPr>
      </p:pic>
      <p:pic>
        <p:nvPicPr>
          <p:cNvPr id="10" name="Picture 9">
            <a:extLst>
              <a:ext uri="{FF2B5EF4-FFF2-40B4-BE49-F238E27FC236}">
                <a16:creationId xmlns:a16="http://schemas.microsoft.com/office/drawing/2014/main" id="{01C598E8-7527-0BFD-6AEE-7EC72DD3547D}"/>
              </a:ext>
            </a:extLst>
          </p:cNvPr>
          <p:cNvPicPr>
            <a:picLocks noChangeAspect="1"/>
          </p:cNvPicPr>
          <p:nvPr/>
        </p:nvPicPr>
        <p:blipFill>
          <a:blip r:embed="rId7"/>
          <a:stretch>
            <a:fillRect/>
          </a:stretch>
        </p:blipFill>
        <p:spPr>
          <a:xfrm>
            <a:off x="1750608" y="382388"/>
            <a:ext cx="2417661" cy="1105836"/>
          </a:xfrm>
          <a:prstGeom prst="rect">
            <a:avLst/>
          </a:prstGeom>
        </p:spPr>
      </p:pic>
      <p:sp>
        <p:nvSpPr>
          <p:cNvPr id="4" name="TextBox 3">
            <a:extLst>
              <a:ext uri="{FF2B5EF4-FFF2-40B4-BE49-F238E27FC236}">
                <a16:creationId xmlns:a16="http://schemas.microsoft.com/office/drawing/2014/main" id="{6DD8F8FC-3209-3DED-5193-F4DE87954C77}"/>
              </a:ext>
            </a:extLst>
          </p:cNvPr>
          <p:cNvSpPr txBox="1"/>
          <p:nvPr/>
        </p:nvSpPr>
        <p:spPr>
          <a:xfrm>
            <a:off x="2623457" y="408214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05754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Data Layer (Database) </a:t>
            </a:r>
          </a:p>
        </p:txBody>
      </p:sp>
      <p:sp>
        <p:nvSpPr>
          <p:cNvPr id="3" name="TextBox 2">
            <a:extLst>
              <a:ext uri="{FF2B5EF4-FFF2-40B4-BE49-F238E27FC236}">
                <a16:creationId xmlns:a16="http://schemas.microsoft.com/office/drawing/2014/main" id="{70875EB7-4DB2-F78D-D52F-1AA279B61921}"/>
              </a:ext>
            </a:extLst>
          </p:cNvPr>
          <p:cNvSpPr txBox="1"/>
          <p:nvPr/>
        </p:nvSpPr>
        <p:spPr>
          <a:xfrm>
            <a:off x="2834591" y="1595678"/>
            <a:ext cx="918210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manages the storage of structured data in a database system. </a:t>
            </a:r>
          </a:p>
          <a:p>
            <a:pPr marL="457200" indent="-457200">
              <a:buFont typeface="Arial" panose="020B0604020202020204" pitchFamily="34" charset="0"/>
              <a:buChar char="•"/>
            </a:pPr>
            <a:r>
              <a:rPr lang="en-US" sz="2800" dirty="0"/>
              <a:t>ensures efficient and secure access to stored information.</a:t>
            </a:r>
          </a:p>
          <a:p>
            <a:pPr marL="457200" indent="-457200">
              <a:buFont typeface="Arial" panose="020B0604020202020204" pitchFamily="34" charset="0"/>
              <a:buChar char="•"/>
            </a:pPr>
            <a:r>
              <a:rPr lang="en-US" sz="2800" dirty="0"/>
              <a:t>handle tasks such as data </a:t>
            </a:r>
            <a:r>
              <a:rPr lang="en-US" sz="2800" dirty="0" err="1"/>
              <a:t>organisation</a:t>
            </a:r>
            <a:r>
              <a:rPr lang="en-US" sz="2800" dirty="0"/>
              <a:t>, indexing, and ensuring data integrity.</a:t>
            </a:r>
          </a:p>
          <a:p>
            <a:pPr marL="457200" indent="-457200">
              <a:buFont typeface="Arial" panose="020B0604020202020204" pitchFamily="34" charset="0"/>
              <a:buChar char="•"/>
            </a:pPr>
            <a:r>
              <a:rPr lang="en-US" sz="2800" dirty="0"/>
              <a:t>examples: MySQL, PostgreSQL, MongoDB.</a:t>
            </a:r>
          </a:p>
        </p:txBody>
      </p:sp>
      <p:pic>
        <p:nvPicPr>
          <p:cNvPr id="2" name="Picture 1">
            <a:extLst>
              <a:ext uri="{FF2B5EF4-FFF2-40B4-BE49-F238E27FC236}">
                <a16:creationId xmlns:a16="http://schemas.microsoft.com/office/drawing/2014/main" id="{C7B04B86-983C-89CD-B8AC-7337A8777A99}"/>
              </a:ext>
            </a:extLst>
          </p:cNvPr>
          <p:cNvPicPr>
            <a:picLocks noChangeAspect="1"/>
          </p:cNvPicPr>
          <p:nvPr/>
        </p:nvPicPr>
        <p:blipFill>
          <a:blip r:embed="rId2"/>
          <a:stretch>
            <a:fillRect/>
          </a:stretch>
        </p:blipFill>
        <p:spPr>
          <a:xfrm>
            <a:off x="271153" y="1561632"/>
            <a:ext cx="2299925" cy="1291109"/>
          </a:xfrm>
          <a:prstGeom prst="rect">
            <a:avLst/>
          </a:prstGeom>
        </p:spPr>
      </p:pic>
    </p:spTree>
    <p:extLst>
      <p:ext uri="{BB962C8B-B14F-4D97-AF65-F5344CB8AC3E}">
        <p14:creationId xmlns:p14="http://schemas.microsoft.com/office/powerpoint/2010/main" val="3607693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Possible Drawbacks of a 3-Tier Architecture </a:t>
            </a:r>
          </a:p>
        </p:txBody>
      </p:sp>
      <p:sp>
        <p:nvSpPr>
          <p:cNvPr id="3" name="TextBox 2">
            <a:extLst>
              <a:ext uri="{FF2B5EF4-FFF2-40B4-BE49-F238E27FC236}">
                <a16:creationId xmlns:a16="http://schemas.microsoft.com/office/drawing/2014/main" id="{70875EB7-4DB2-F78D-D52F-1AA279B61921}"/>
              </a:ext>
            </a:extLst>
          </p:cNvPr>
          <p:cNvSpPr txBox="1"/>
          <p:nvPr/>
        </p:nvSpPr>
        <p:spPr>
          <a:xfrm>
            <a:off x="769122" y="1761554"/>
            <a:ext cx="918210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Single point of failure.</a:t>
            </a:r>
          </a:p>
          <a:p>
            <a:pPr marL="457200" indent="-457200">
              <a:buFont typeface="Arial" panose="020B0604020202020204" pitchFamily="34" charset="0"/>
              <a:buChar char="•"/>
            </a:pPr>
            <a:r>
              <a:rPr lang="en-US" sz="2800" dirty="0"/>
              <a:t>The communication between layers involves passing data back and forth. This can lead to increased overhead, especially if not managed efficiently. </a:t>
            </a:r>
          </a:p>
          <a:p>
            <a:pPr marL="457200" indent="-457200">
              <a:buFont typeface="Arial" panose="020B0604020202020204" pitchFamily="34" charset="0"/>
              <a:buChar char="•"/>
            </a:pPr>
            <a:r>
              <a:rPr lang="en-US" sz="2800" dirty="0"/>
              <a:t>Developing a three-tier architecture can sometimes take more time compared to a simple HTML/CSS application.</a:t>
            </a:r>
          </a:p>
          <a:p>
            <a:pPr marL="457200" indent="-457200">
              <a:buFont typeface="Arial" panose="020B0604020202020204" pitchFamily="34" charset="0"/>
              <a:buChar char="•"/>
            </a:pPr>
            <a:r>
              <a:rPr lang="en-US" sz="2800" dirty="0"/>
              <a:t>Changes in one layer may require corresponding adjustments in other layers</a:t>
            </a:r>
          </a:p>
        </p:txBody>
      </p:sp>
    </p:spTree>
    <p:extLst>
      <p:ext uri="{BB962C8B-B14F-4D97-AF65-F5344CB8AC3E}">
        <p14:creationId xmlns:p14="http://schemas.microsoft.com/office/powerpoint/2010/main" val="127059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Wider Architectures </a:t>
            </a:r>
          </a:p>
        </p:txBody>
      </p:sp>
      <p:sp>
        <p:nvSpPr>
          <p:cNvPr id="3" name="TextBox 2">
            <a:extLst>
              <a:ext uri="{FF2B5EF4-FFF2-40B4-BE49-F238E27FC236}">
                <a16:creationId xmlns:a16="http://schemas.microsoft.com/office/drawing/2014/main" id="{70875EB7-4DB2-F78D-D52F-1AA279B61921}"/>
              </a:ext>
            </a:extLst>
          </p:cNvPr>
          <p:cNvSpPr txBox="1"/>
          <p:nvPr/>
        </p:nvSpPr>
        <p:spPr>
          <a:xfrm>
            <a:off x="851315" y="1506877"/>
            <a:ext cx="9182100" cy="3539430"/>
          </a:xfrm>
          <a:prstGeom prst="rect">
            <a:avLst/>
          </a:prstGeom>
          <a:noFill/>
        </p:spPr>
        <p:txBody>
          <a:bodyPr wrap="square" rtlCol="0">
            <a:spAutoFit/>
          </a:bodyPr>
          <a:lstStyle/>
          <a:p>
            <a:pPr marL="457200" indent="-457200">
              <a:buFont typeface="Arial" panose="020B0604020202020204" pitchFamily="34" charset="0"/>
              <a:buChar char="•"/>
            </a:pPr>
            <a:r>
              <a:rPr lang="en-GB" sz="2800" b="1" i="0" dirty="0">
                <a:effectLst/>
                <a:latin typeface="Söhne"/>
              </a:rPr>
              <a:t>Microservices Architecture</a:t>
            </a:r>
            <a:r>
              <a:rPr lang="en-GB" sz="2800" b="1" i="0" dirty="0">
                <a:solidFill>
                  <a:schemeClr val="tx1">
                    <a:lumMod val="50000"/>
                  </a:schemeClr>
                </a:solidFill>
                <a:effectLst/>
                <a:latin typeface="Söhne"/>
              </a:rPr>
              <a:t> </a:t>
            </a:r>
            <a:r>
              <a:rPr lang="en-GB" sz="2800" b="0" i="0" dirty="0">
                <a:solidFill>
                  <a:schemeClr val="tx1">
                    <a:lumMod val="50000"/>
                  </a:schemeClr>
                </a:solidFill>
                <a:effectLst/>
                <a:latin typeface="Söhne"/>
              </a:rPr>
              <a:t>involves breaking down a monolithic application into smaller, independent services that can be developed, deployed, and scaled independently.</a:t>
            </a:r>
            <a:endParaRPr lang="en-GB" sz="2800" b="1" i="0" dirty="0">
              <a:solidFill>
                <a:schemeClr val="tx1">
                  <a:lumMod val="50000"/>
                </a:schemeClr>
              </a:solidFill>
              <a:effectLst/>
              <a:latin typeface="Söhne"/>
            </a:endParaRPr>
          </a:p>
          <a:p>
            <a:pPr marL="457200" indent="-457200">
              <a:buFont typeface="Arial" panose="020B0604020202020204" pitchFamily="34" charset="0"/>
              <a:buChar char="•"/>
            </a:pPr>
            <a:r>
              <a:rPr lang="en-GB" sz="2800" b="1" i="0" dirty="0">
                <a:effectLst/>
                <a:latin typeface="Söhne"/>
              </a:rPr>
              <a:t>Serverless Architecture </a:t>
            </a:r>
            <a:r>
              <a:rPr lang="en-GB" sz="2800" b="0" i="0" dirty="0">
                <a:solidFill>
                  <a:schemeClr val="tx1">
                    <a:lumMod val="50000"/>
                  </a:schemeClr>
                </a:solidFill>
                <a:effectLst/>
                <a:latin typeface="Söhne"/>
              </a:rPr>
              <a:t>based on the concept of functions as a service (</a:t>
            </a:r>
            <a:r>
              <a:rPr lang="en-GB" sz="2800" b="0" i="0" dirty="0" err="1">
                <a:solidFill>
                  <a:schemeClr val="tx1">
                    <a:lumMod val="50000"/>
                  </a:schemeClr>
                </a:solidFill>
                <a:effectLst/>
                <a:latin typeface="Söhne"/>
              </a:rPr>
              <a:t>FaaS</a:t>
            </a:r>
            <a:r>
              <a:rPr lang="en-GB" sz="2800" b="0" i="0" dirty="0">
                <a:solidFill>
                  <a:schemeClr val="tx1">
                    <a:lumMod val="50000"/>
                  </a:schemeClr>
                </a:solidFill>
                <a:effectLst/>
                <a:latin typeface="Söhne"/>
              </a:rPr>
              <a:t>), where functions are triggered by events. These events can be HTTP requests, database changes, file uploads, etc.</a:t>
            </a:r>
            <a:endParaRPr lang="en-GB" sz="2800" b="1" i="0" dirty="0">
              <a:solidFill>
                <a:schemeClr val="tx1">
                  <a:lumMod val="50000"/>
                </a:schemeClr>
              </a:solidFill>
              <a:effectLst/>
              <a:latin typeface="Söhne"/>
            </a:endParaRPr>
          </a:p>
        </p:txBody>
      </p:sp>
    </p:spTree>
    <p:extLst>
      <p:ext uri="{BB962C8B-B14F-4D97-AF65-F5344CB8AC3E}">
        <p14:creationId xmlns:p14="http://schemas.microsoft.com/office/powerpoint/2010/main" val="751867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892098" y="1796203"/>
            <a:ext cx="10214517" cy="1411112"/>
          </a:xfrm>
        </p:spPr>
        <p:txBody>
          <a:bodyPr/>
          <a:lstStyle/>
          <a:p>
            <a:r>
              <a:rPr lang="en-US" dirty="0"/>
              <a:t>Connecting to a Database</a:t>
            </a:r>
          </a:p>
        </p:txBody>
      </p:sp>
    </p:spTree>
    <p:extLst>
      <p:ext uri="{BB962C8B-B14F-4D97-AF65-F5344CB8AC3E}">
        <p14:creationId xmlns:p14="http://schemas.microsoft.com/office/powerpoint/2010/main" val="3708986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3000" b="1" dirty="0"/>
              <a:t>First, we need a database to connect to and NodeJS installed</a:t>
            </a:r>
          </a:p>
        </p:txBody>
      </p:sp>
      <p:pic>
        <p:nvPicPr>
          <p:cNvPr id="4" name="Picture 3" descr="A screenshot of a computer&#10;&#10;Description automatically generated">
            <a:extLst>
              <a:ext uri="{FF2B5EF4-FFF2-40B4-BE49-F238E27FC236}">
                <a16:creationId xmlns:a16="http://schemas.microsoft.com/office/drawing/2014/main" id="{48B92D43-97FF-0E30-C891-E3A2F1E8F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99" y="1570608"/>
            <a:ext cx="4654396" cy="3868475"/>
          </a:xfrm>
          <a:prstGeom prst="rect">
            <a:avLst/>
          </a:prstGeom>
        </p:spPr>
      </p:pic>
      <p:sp>
        <p:nvSpPr>
          <p:cNvPr id="5" name="TextBox 4">
            <a:extLst>
              <a:ext uri="{FF2B5EF4-FFF2-40B4-BE49-F238E27FC236}">
                <a16:creationId xmlns:a16="http://schemas.microsoft.com/office/drawing/2014/main" id="{7B8D011F-A9DD-A874-2AD4-DFE70B503559}"/>
              </a:ext>
            </a:extLst>
          </p:cNvPr>
          <p:cNvSpPr txBox="1"/>
          <p:nvPr/>
        </p:nvSpPr>
        <p:spPr>
          <a:xfrm>
            <a:off x="427638" y="5545111"/>
            <a:ext cx="3649461" cy="400110"/>
          </a:xfrm>
          <a:prstGeom prst="rect">
            <a:avLst/>
          </a:prstGeom>
          <a:noFill/>
        </p:spPr>
        <p:txBody>
          <a:bodyPr wrap="none" rtlCol="0">
            <a:spAutoFit/>
          </a:bodyPr>
          <a:lstStyle/>
          <a:p>
            <a:r>
              <a:rPr lang="en-GB" sz="2000" dirty="0"/>
              <a:t>https://</a:t>
            </a:r>
            <a:r>
              <a:rPr lang="en-GB" sz="2000" dirty="0" err="1"/>
              <a:t>nodejs.org</a:t>
            </a:r>
            <a:r>
              <a:rPr lang="en-GB" sz="2000" dirty="0"/>
              <a:t>/</a:t>
            </a:r>
            <a:r>
              <a:rPr lang="en-GB" sz="2000" dirty="0" err="1"/>
              <a:t>en</a:t>
            </a:r>
            <a:r>
              <a:rPr lang="en-GB" sz="2000" dirty="0"/>
              <a:t>/download </a:t>
            </a:r>
          </a:p>
        </p:txBody>
      </p:sp>
      <p:pic>
        <p:nvPicPr>
          <p:cNvPr id="8" name="Picture 7" descr="A screenshot of a computer&#10;&#10;Description automatically generated">
            <a:extLst>
              <a:ext uri="{FF2B5EF4-FFF2-40B4-BE49-F238E27FC236}">
                <a16:creationId xmlns:a16="http://schemas.microsoft.com/office/drawing/2014/main" id="{672BDED1-D03B-368E-1960-CDA18C9A9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875" y="1504165"/>
            <a:ext cx="6386697" cy="4040946"/>
          </a:xfrm>
          <a:prstGeom prst="rect">
            <a:avLst/>
          </a:prstGeom>
        </p:spPr>
      </p:pic>
      <p:sp>
        <p:nvSpPr>
          <p:cNvPr id="9" name="TextBox 8">
            <a:extLst>
              <a:ext uri="{FF2B5EF4-FFF2-40B4-BE49-F238E27FC236}">
                <a16:creationId xmlns:a16="http://schemas.microsoft.com/office/drawing/2014/main" id="{942A49B4-2C4B-24E5-DAA2-7635AF92681D}"/>
              </a:ext>
            </a:extLst>
          </p:cNvPr>
          <p:cNvSpPr txBox="1"/>
          <p:nvPr/>
        </p:nvSpPr>
        <p:spPr>
          <a:xfrm>
            <a:off x="5652053" y="5545111"/>
            <a:ext cx="4746538" cy="369332"/>
          </a:xfrm>
          <a:prstGeom prst="rect">
            <a:avLst/>
          </a:prstGeom>
          <a:noFill/>
        </p:spPr>
        <p:txBody>
          <a:bodyPr wrap="square" rtlCol="0">
            <a:spAutoFit/>
          </a:bodyPr>
          <a:lstStyle/>
          <a:p>
            <a:r>
              <a:rPr lang="en-GB" dirty="0"/>
              <a:t>https://</a:t>
            </a:r>
            <a:r>
              <a:rPr lang="en-GB" dirty="0" err="1"/>
              <a:t>dev.mysql.com</a:t>
            </a:r>
            <a:r>
              <a:rPr lang="en-GB" dirty="0"/>
              <a:t>/downloads/</a:t>
            </a:r>
            <a:r>
              <a:rPr lang="en-GB" dirty="0" err="1"/>
              <a:t>mysql</a:t>
            </a:r>
            <a:r>
              <a:rPr lang="en-GB" dirty="0"/>
              <a:t>/ </a:t>
            </a:r>
          </a:p>
        </p:txBody>
      </p:sp>
    </p:spTree>
    <p:extLst>
      <p:ext uri="{BB962C8B-B14F-4D97-AF65-F5344CB8AC3E}">
        <p14:creationId xmlns:p14="http://schemas.microsoft.com/office/powerpoint/2010/main" val="21006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1198181" y="560881"/>
            <a:ext cx="9795638" cy="1114380"/>
          </a:xfrm>
        </p:spPr>
        <p:txBody>
          <a:bodyPr vert="horz" lIns="91440" tIns="45720" rIns="91440" bIns="45720" rtlCol="0" anchor="b">
            <a:normAutofit/>
          </a:bodyPr>
          <a:lstStyle/>
          <a:p>
            <a:pPr algn="ctr">
              <a:lnSpc>
                <a:spcPct val="90000"/>
              </a:lnSpc>
            </a:pPr>
            <a:r>
              <a:rPr lang="en-US" sz="3600" b="1">
                <a:solidFill>
                  <a:schemeClr val="tx1"/>
                </a:solidFill>
                <a:latin typeface="+mj-lt"/>
              </a:rPr>
              <a:t>You can ALSO install a bundled MySql and Node Package</a:t>
            </a:r>
          </a:p>
        </p:txBody>
      </p:sp>
      <p:pic>
        <p:nvPicPr>
          <p:cNvPr id="10" name="Picture 9" descr="A screenshot of a computer&#10;&#10;Description automatically generated">
            <a:extLst>
              <a:ext uri="{FF2B5EF4-FFF2-40B4-BE49-F238E27FC236}">
                <a16:creationId xmlns:a16="http://schemas.microsoft.com/office/drawing/2014/main" id="{AA019CEB-37F5-454D-A1F9-54B573841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74" y="2957665"/>
            <a:ext cx="5188180" cy="334637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325D272-ED2E-DB0D-48A5-FE3E10DF5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485" y="2957665"/>
            <a:ext cx="5720301" cy="3346376"/>
          </a:xfrm>
          <a:prstGeom prst="rect">
            <a:avLst/>
          </a:prstGeom>
        </p:spPr>
      </p:pic>
    </p:spTree>
    <p:extLst>
      <p:ext uri="{BB962C8B-B14F-4D97-AF65-F5344CB8AC3E}">
        <p14:creationId xmlns:p14="http://schemas.microsoft.com/office/powerpoint/2010/main" val="2995406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1198181" y="2464986"/>
            <a:ext cx="9795638" cy="1114380"/>
          </a:xfrm>
        </p:spPr>
        <p:txBody>
          <a:bodyPr vert="horz" lIns="91440" tIns="45720" rIns="91440" bIns="45720" rtlCol="0" anchor="b">
            <a:normAutofit/>
          </a:bodyPr>
          <a:lstStyle/>
          <a:p>
            <a:pPr algn="ctr">
              <a:lnSpc>
                <a:spcPct val="90000"/>
              </a:lnSpc>
            </a:pPr>
            <a:r>
              <a:rPr lang="en-US" sz="3600" b="1" dirty="0">
                <a:solidFill>
                  <a:schemeClr val="tx1"/>
                </a:solidFill>
                <a:latin typeface="+mj-lt"/>
                <a:hlinkClick r:id="rId2"/>
              </a:rPr>
              <a:t>Connecting to a Database Code </a:t>
            </a:r>
            <a:endParaRPr lang="en-US" sz="3600" b="1" dirty="0">
              <a:solidFill>
                <a:schemeClr val="tx1"/>
              </a:solidFill>
              <a:latin typeface="+mj-lt"/>
            </a:endParaRPr>
          </a:p>
        </p:txBody>
      </p:sp>
    </p:spTree>
    <p:extLst>
      <p:ext uri="{BB962C8B-B14F-4D97-AF65-F5344CB8AC3E}">
        <p14:creationId xmlns:p14="http://schemas.microsoft.com/office/powerpoint/2010/main" val="120925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531207" y="421032"/>
            <a:ext cx="9795638" cy="1114380"/>
          </a:xfrm>
        </p:spPr>
        <p:txBody>
          <a:bodyPr vert="horz" lIns="91440" tIns="45720" rIns="91440" bIns="45720" rtlCol="0" anchor="b">
            <a:normAutofit/>
          </a:bodyPr>
          <a:lstStyle/>
          <a:p>
            <a:pPr>
              <a:lnSpc>
                <a:spcPct val="90000"/>
              </a:lnSpc>
            </a:pPr>
            <a:r>
              <a:rPr lang="en-US" sz="2800" b="1" dirty="0">
                <a:solidFill>
                  <a:schemeClr val="tx1"/>
                </a:solidFill>
                <a:latin typeface="+mj-lt"/>
              </a:rPr>
              <a:t>Once Connected, we can run MySQL Queries </a:t>
            </a:r>
          </a:p>
        </p:txBody>
      </p:sp>
      <p:sp>
        <p:nvSpPr>
          <p:cNvPr id="4" name="Rounded Rectangle 3">
            <a:extLst>
              <a:ext uri="{FF2B5EF4-FFF2-40B4-BE49-F238E27FC236}">
                <a16:creationId xmlns:a16="http://schemas.microsoft.com/office/drawing/2014/main" id="{03AECA92-98AF-0A81-FF44-CA919AE2597F}"/>
              </a:ext>
            </a:extLst>
          </p:cNvPr>
          <p:cNvSpPr/>
          <p:nvPr/>
        </p:nvSpPr>
        <p:spPr>
          <a:xfrm>
            <a:off x="408791" y="1613648"/>
            <a:ext cx="10316583" cy="13339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const</a:t>
            </a:r>
            <a:r>
              <a:rPr lang="en-GB" sz="2500" dirty="0"/>
              <a:t> </a:t>
            </a:r>
            <a:r>
              <a:rPr lang="en-GB" sz="2500" dirty="0" err="1"/>
              <a:t>studentCount</a:t>
            </a:r>
            <a:r>
              <a:rPr lang="en-GB" sz="2500" dirty="0"/>
              <a:t> = await </a:t>
            </a:r>
            <a:r>
              <a:rPr lang="en-GB" sz="2500" dirty="0" err="1"/>
              <a:t>connection.query</a:t>
            </a:r>
            <a:r>
              <a:rPr lang="en-GB" sz="2500" dirty="0"/>
              <a:t>("SELECT COUNT(*) as count FROM Student");</a:t>
            </a:r>
          </a:p>
        </p:txBody>
      </p:sp>
      <p:sp>
        <p:nvSpPr>
          <p:cNvPr id="8" name="TextBox 7">
            <a:extLst>
              <a:ext uri="{FF2B5EF4-FFF2-40B4-BE49-F238E27FC236}">
                <a16:creationId xmlns:a16="http://schemas.microsoft.com/office/drawing/2014/main" id="{A4D30C99-92D0-1A7C-ECBD-DE09C0264C9F}"/>
              </a:ext>
            </a:extLst>
          </p:cNvPr>
          <p:cNvSpPr txBox="1"/>
          <p:nvPr/>
        </p:nvSpPr>
        <p:spPr>
          <a:xfrm>
            <a:off x="438842" y="3429000"/>
            <a:ext cx="11362298" cy="2677656"/>
          </a:xfrm>
          <a:prstGeom prst="rect">
            <a:avLst/>
          </a:prstGeom>
          <a:noFill/>
        </p:spPr>
        <p:txBody>
          <a:bodyPr wrap="square" rtlCol="0">
            <a:spAutoFit/>
          </a:bodyPr>
          <a:lstStyle/>
          <a:p>
            <a:pPr marL="342900" indent="-342900">
              <a:buFont typeface="Arial" panose="020B0604020202020204" pitchFamily="34" charset="0"/>
              <a:buChar char="•"/>
            </a:pPr>
            <a:r>
              <a:rPr lang="en-GB" sz="2500" dirty="0">
                <a:solidFill>
                  <a:schemeClr val="tx1">
                    <a:lumMod val="50000"/>
                  </a:schemeClr>
                </a:solidFill>
                <a:effectLst/>
                <a:latin typeface="Helvetica" pitchFamily="2" charset="0"/>
              </a:rPr>
              <a:t>The above code runs the query "SELECT COUNT(*)as count FROM Student" and stores the result in a constant called </a:t>
            </a:r>
            <a:r>
              <a:rPr lang="en-GB" sz="2500" dirty="0" err="1">
                <a:solidFill>
                  <a:schemeClr val="tx1">
                    <a:lumMod val="50000"/>
                  </a:schemeClr>
                </a:solidFill>
                <a:effectLst/>
                <a:latin typeface="Helvetica" pitchFamily="2" charset="0"/>
              </a:rPr>
              <a:t>studentCount</a:t>
            </a:r>
            <a:r>
              <a:rPr lang="en-GB" sz="2500" dirty="0">
                <a:solidFill>
                  <a:schemeClr val="tx1">
                    <a:lumMod val="50000"/>
                  </a:schemeClr>
                </a:solidFill>
                <a:effectLst/>
                <a:latin typeface="Helvetica" pitchFamily="2" charset="0"/>
              </a:rPr>
              <a:t>.</a:t>
            </a:r>
          </a:p>
          <a:p>
            <a:pPr marL="342900" indent="-342900">
              <a:buFont typeface="Arial" panose="020B0604020202020204" pitchFamily="34" charset="0"/>
              <a:buChar char="•"/>
            </a:pPr>
            <a:r>
              <a:rPr lang="en-GB" sz="2500" dirty="0">
                <a:solidFill>
                  <a:schemeClr val="tx1">
                    <a:lumMod val="50000"/>
                  </a:schemeClr>
                </a:solidFill>
                <a:effectLst/>
                <a:latin typeface="Helvetica" pitchFamily="2" charset="0"/>
              </a:rPr>
              <a:t>Notice how we use the </a:t>
            </a:r>
            <a:r>
              <a:rPr lang="en-GB" sz="2500" b="1" dirty="0">
                <a:solidFill>
                  <a:schemeClr val="tx1">
                    <a:lumMod val="50000"/>
                  </a:schemeClr>
                </a:solidFill>
                <a:effectLst/>
                <a:latin typeface="Helvetica" pitchFamily="2" charset="0"/>
              </a:rPr>
              <a:t>await</a:t>
            </a:r>
            <a:r>
              <a:rPr lang="en-GB" sz="2500" dirty="0">
                <a:solidFill>
                  <a:schemeClr val="tx1">
                    <a:lumMod val="50000"/>
                  </a:schemeClr>
                </a:solidFill>
                <a:effectLst/>
                <a:latin typeface="Helvetica" pitchFamily="2" charset="0"/>
              </a:rPr>
              <a:t> keyword. This is because</a:t>
            </a:r>
          </a:p>
          <a:p>
            <a:r>
              <a:rPr lang="en-GB" sz="2500" dirty="0">
                <a:solidFill>
                  <a:schemeClr val="tx1">
                    <a:lumMod val="50000"/>
                  </a:schemeClr>
                </a:solidFill>
                <a:effectLst/>
                <a:latin typeface="Helvetica" pitchFamily="2" charset="0"/>
              </a:rPr>
              <a:t>    the </a:t>
            </a:r>
            <a:r>
              <a:rPr lang="en-GB" sz="2500" dirty="0" err="1">
                <a:solidFill>
                  <a:schemeClr val="tx1">
                    <a:lumMod val="50000"/>
                  </a:schemeClr>
                </a:solidFill>
                <a:effectLst/>
                <a:latin typeface="Helvetica" pitchFamily="2" charset="0"/>
              </a:rPr>
              <a:t>connection.query</a:t>
            </a:r>
            <a:r>
              <a:rPr lang="en-GB" sz="2500" dirty="0">
                <a:solidFill>
                  <a:schemeClr val="tx1">
                    <a:lumMod val="50000"/>
                  </a:schemeClr>
                </a:solidFill>
                <a:effectLst/>
                <a:latin typeface="Helvetica" pitchFamily="2" charset="0"/>
              </a:rPr>
              <a:t> function is asynchronous.</a:t>
            </a:r>
          </a:p>
          <a:p>
            <a:pPr marL="342900" indent="-342900">
              <a:buFont typeface="Arial" panose="020B0604020202020204" pitchFamily="34" charset="0"/>
              <a:buChar char="•"/>
            </a:pPr>
            <a:r>
              <a:rPr lang="en-GB" sz="2500" dirty="0" err="1">
                <a:solidFill>
                  <a:schemeClr val="tx1">
                    <a:lumMod val="50000"/>
                  </a:schemeClr>
                </a:solidFill>
                <a:effectLst/>
                <a:latin typeface="Helvetica" pitchFamily="2" charset="0"/>
              </a:rPr>
              <a:t>studentCount</a:t>
            </a:r>
            <a:r>
              <a:rPr lang="en-GB" sz="2500" dirty="0">
                <a:solidFill>
                  <a:schemeClr val="tx1">
                    <a:lumMod val="50000"/>
                  </a:schemeClr>
                </a:solidFill>
                <a:effectLst/>
                <a:latin typeface="Helvetica" pitchFamily="2" charset="0"/>
              </a:rPr>
              <a:t> will be an array of objects. In this case, it will be an array with one object: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533588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3AECA92-98AF-0A81-FF44-CA919AE2597F}"/>
              </a:ext>
            </a:extLst>
          </p:cNvPr>
          <p:cNvSpPr/>
          <p:nvPr/>
        </p:nvSpPr>
        <p:spPr>
          <a:xfrm>
            <a:off x="322729" y="355003"/>
            <a:ext cx="9477487" cy="2872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a:t>[</a:t>
            </a:r>
          </a:p>
          <a:p>
            <a:r>
              <a:rPr lang="en-GB" sz="2500" dirty="0"/>
              <a:t>	{</a:t>
            </a:r>
          </a:p>
          <a:p>
            <a:r>
              <a:rPr lang="en-GB" sz="2500" dirty="0"/>
              <a:t>		count: 10,</a:t>
            </a:r>
          </a:p>
          <a:p>
            <a:r>
              <a:rPr lang="en-GB" sz="2500" dirty="0"/>
              <a:t>	},</a:t>
            </a:r>
          </a:p>
          <a:p>
            <a:r>
              <a:rPr lang="en-GB" sz="2500" dirty="0"/>
              <a:t>]</a:t>
            </a:r>
          </a:p>
        </p:txBody>
      </p:sp>
      <p:sp>
        <p:nvSpPr>
          <p:cNvPr id="5" name="Rounded Rectangle 4">
            <a:extLst>
              <a:ext uri="{FF2B5EF4-FFF2-40B4-BE49-F238E27FC236}">
                <a16:creationId xmlns:a16="http://schemas.microsoft.com/office/drawing/2014/main" id="{3C74C344-53C8-801A-3CDC-F54879F3848F}"/>
              </a:ext>
            </a:extLst>
          </p:cNvPr>
          <p:cNvSpPr/>
          <p:nvPr/>
        </p:nvSpPr>
        <p:spPr>
          <a:xfrm>
            <a:off x="236667" y="3453204"/>
            <a:ext cx="9563549" cy="287229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console.log</a:t>
            </a:r>
            <a:r>
              <a:rPr lang="en-GB" sz="2500" dirty="0"/>
              <a:t>(</a:t>
            </a:r>
            <a:r>
              <a:rPr lang="en-GB" sz="2500" dirty="0" err="1"/>
              <a:t>studentCount</a:t>
            </a:r>
            <a:r>
              <a:rPr lang="en-GB" sz="2500" dirty="0"/>
              <a:t>[0].count)    // logs 10 to the console</a:t>
            </a:r>
          </a:p>
        </p:txBody>
      </p:sp>
    </p:spTree>
    <p:extLst>
      <p:ext uri="{BB962C8B-B14F-4D97-AF65-F5344CB8AC3E}">
        <p14:creationId xmlns:p14="http://schemas.microsoft.com/office/powerpoint/2010/main" val="558509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69263" y="17864"/>
            <a:ext cx="9795638" cy="1114380"/>
          </a:xfrm>
        </p:spPr>
        <p:txBody>
          <a:bodyPr vert="horz" lIns="91440" tIns="45720" rIns="91440" bIns="45720" rtlCol="0" anchor="b">
            <a:normAutofit/>
          </a:bodyPr>
          <a:lstStyle/>
          <a:p>
            <a:pPr>
              <a:lnSpc>
                <a:spcPct val="90000"/>
              </a:lnSpc>
            </a:pPr>
            <a:r>
              <a:rPr lang="en-US" sz="2800" b="1" dirty="0">
                <a:solidFill>
                  <a:schemeClr val="tx1"/>
                </a:solidFill>
                <a:latin typeface="+mj-lt"/>
              </a:rPr>
              <a:t>Queries that return multiple Rows</a:t>
            </a:r>
          </a:p>
        </p:txBody>
      </p:sp>
      <p:sp>
        <p:nvSpPr>
          <p:cNvPr id="4" name="Rounded Rectangle 3">
            <a:extLst>
              <a:ext uri="{FF2B5EF4-FFF2-40B4-BE49-F238E27FC236}">
                <a16:creationId xmlns:a16="http://schemas.microsoft.com/office/drawing/2014/main" id="{03AECA92-98AF-0A81-FF44-CA919AE2597F}"/>
              </a:ext>
            </a:extLst>
          </p:cNvPr>
          <p:cNvSpPr/>
          <p:nvPr/>
        </p:nvSpPr>
        <p:spPr>
          <a:xfrm>
            <a:off x="669263" y="2861536"/>
            <a:ext cx="10316583" cy="13339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const</a:t>
            </a:r>
            <a:r>
              <a:rPr lang="en-GB" sz="2500" dirty="0"/>
              <a:t> students = await </a:t>
            </a:r>
            <a:r>
              <a:rPr lang="en-GB" sz="2500" dirty="0" err="1"/>
              <a:t>connection.query</a:t>
            </a:r>
            <a:r>
              <a:rPr lang="en-GB" sz="2500" dirty="0"/>
              <a:t>("SELECT * FROM Student");</a:t>
            </a:r>
          </a:p>
        </p:txBody>
      </p:sp>
    </p:spTree>
    <p:extLst>
      <p:ext uri="{BB962C8B-B14F-4D97-AF65-F5344CB8AC3E}">
        <p14:creationId xmlns:p14="http://schemas.microsoft.com/office/powerpoint/2010/main" val="383141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Last Week WE</a:t>
            </a:r>
            <a:endParaRPr lang="en-US" sz="2400" b="1" dirty="0"/>
          </a:p>
        </p:txBody>
      </p:sp>
      <p:sp>
        <p:nvSpPr>
          <p:cNvPr id="12" name="object 3">
            <a:extLst>
              <a:ext uri="{FF2B5EF4-FFF2-40B4-BE49-F238E27FC236}">
                <a16:creationId xmlns:a16="http://schemas.microsoft.com/office/drawing/2014/main" id="{276B48DA-A7DC-80B7-F32F-FDF2D52DC112}"/>
              </a:ext>
            </a:extLst>
          </p:cNvPr>
          <p:cNvSpPr txBox="1"/>
          <p:nvPr/>
        </p:nvSpPr>
        <p:spPr>
          <a:xfrm>
            <a:off x="587564" y="1249880"/>
            <a:ext cx="10652443" cy="5120632"/>
          </a:xfrm>
          <a:prstGeom prst="rect">
            <a:avLst/>
          </a:prstGeom>
        </p:spPr>
        <p:txBody>
          <a:bodyPr vert="horz" wrap="square" lIns="0" tIns="110489" rIns="0" bIns="0" rtlCol="0">
            <a:spAutoFit/>
          </a:bodyPr>
          <a:lstStyle/>
          <a:p>
            <a:pPr algn="l">
              <a:buFont typeface="Arial" panose="020B0604020202020204" pitchFamily="34" charset="0"/>
              <a:buChar char="•"/>
            </a:pPr>
            <a:r>
              <a:rPr lang="en-GB" sz="3200" b="0" i="0" dirty="0">
                <a:solidFill>
                  <a:srgbClr val="494C4E"/>
                </a:solidFill>
                <a:effectLst/>
                <a:latin typeface="Lato" panose="020F0502020204030203" pitchFamily="34" charset="0"/>
              </a:rPr>
              <a:t> Considered the role of a web framework in the development of a web application</a:t>
            </a:r>
          </a:p>
          <a:p>
            <a:pPr algn="l">
              <a:buFont typeface="Arial" panose="020B0604020202020204" pitchFamily="34" charset="0"/>
              <a:buChar char="•"/>
            </a:pPr>
            <a:r>
              <a:rPr lang="en-GB" sz="3200" b="0" i="0" dirty="0">
                <a:solidFill>
                  <a:srgbClr val="494C4E"/>
                </a:solidFill>
                <a:effectLst/>
                <a:latin typeface="Lato" panose="020F0502020204030203" pitchFamily="34" charset="0"/>
              </a:rPr>
              <a:t> Considered the role of a web server in the development of a web application</a:t>
            </a:r>
          </a:p>
          <a:p>
            <a:pPr algn="l">
              <a:buFont typeface="Arial" panose="020B0604020202020204" pitchFamily="34" charset="0"/>
              <a:buChar char="•"/>
            </a:pPr>
            <a:r>
              <a:rPr lang="en-GB" sz="3200" b="0" i="0" dirty="0">
                <a:solidFill>
                  <a:srgbClr val="494C4E"/>
                </a:solidFill>
                <a:effectLst/>
                <a:latin typeface="Lato" panose="020F0502020204030203" pitchFamily="34" charset="0"/>
              </a:rPr>
              <a:t> Used the Express framework to create a web application</a:t>
            </a:r>
          </a:p>
          <a:p>
            <a:pPr algn="l">
              <a:buFont typeface="Arial" panose="020B0604020202020204" pitchFamily="34" charset="0"/>
              <a:buChar char="•"/>
            </a:pPr>
            <a:r>
              <a:rPr lang="en-GB" sz="3200" dirty="0">
                <a:solidFill>
                  <a:srgbClr val="494C4E"/>
                </a:solidFill>
                <a:latin typeface="Lato" panose="020F0502020204030203" pitchFamily="34" charset="0"/>
              </a:rPr>
              <a:t> </a:t>
            </a:r>
            <a:r>
              <a:rPr lang="en-GB" sz="3200" b="0" i="0" dirty="0">
                <a:solidFill>
                  <a:srgbClr val="494C4E"/>
                </a:solidFill>
                <a:effectLst/>
                <a:latin typeface="Lato" panose="020F0502020204030203" pitchFamily="34" charset="0"/>
              </a:rPr>
              <a:t>Use middleware in a web application</a:t>
            </a:r>
          </a:p>
          <a:p>
            <a:pPr algn="l">
              <a:buFont typeface="Arial" panose="020B0604020202020204" pitchFamily="34" charset="0"/>
              <a:buChar char="•"/>
            </a:pPr>
            <a:r>
              <a:rPr lang="en-GB" sz="3200" b="0" i="0" dirty="0">
                <a:solidFill>
                  <a:srgbClr val="494C4E"/>
                </a:solidFill>
                <a:effectLst/>
                <a:latin typeface="Lato" panose="020F0502020204030203" pitchFamily="34" charset="0"/>
              </a:rPr>
              <a:t> Understand how to use `</a:t>
            </a:r>
            <a:r>
              <a:rPr lang="en-GB" sz="3200" b="0" i="0" dirty="0" err="1">
                <a:solidFill>
                  <a:srgbClr val="494C4E"/>
                </a:solidFill>
                <a:effectLst/>
                <a:latin typeface="Lato" panose="020F0502020204030203" pitchFamily="34" charset="0"/>
              </a:rPr>
              <a:t>ejs</a:t>
            </a:r>
            <a:r>
              <a:rPr lang="en-GB" sz="3200" b="0" i="0" dirty="0">
                <a:solidFill>
                  <a:srgbClr val="494C4E"/>
                </a:solidFill>
                <a:effectLst/>
                <a:latin typeface="Lato" panose="020F0502020204030203" pitchFamily="34" charset="0"/>
              </a:rPr>
              <a:t>` templates to create dynamic web pages</a:t>
            </a:r>
          </a:p>
          <a:p>
            <a:pPr algn="l">
              <a:buFont typeface="Arial" panose="020B0604020202020204" pitchFamily="34" charset="0"/>
              <a:buChar char="•"/>
            </a:pPr>
            <a:r>
              <a:rPr lang="en-GB" sz="3200" dirty="0">
                <a:solidFill>
                  <a:srgbClr val="494C4E"/>
                </a:solidFill>
                <a:latin typeface="Lato" panose="020F0502020204030203" pitchFamily="34" charset="0"/>
              </a:rPr>
              <a:t> Used `</a:t>
            </a:r>
            <a:r>
              <a:rPr lang="en-GB" sz="3200" dirty="0" err="1">
                <a:solidFill>
                  <a:srgbClr val="494C4E"/>
                </a:solidFill>
                <a:latin typeface="Lato" panose="020F0502020204030203" pitchFamily="34" charset="0"/>
              </a:rPr>
              <a:t>npm</a:t>
            </a:r>
            <a:r>
              <a:rPr lang="en-GB" sz="3200" dirty="0">
                <a:solidFill>
                  <a:srgbClr val="494C4E"/>
                </a:solidFill>
                <a:latin typeface="Lato" panose="020F0502020204030203" pitchFamily="34" charset="0"/>
              </a:rPr>
              <a:t>` to manage all of this</a:t>
            </a:r>
            <a:endParaRPr lang="en-GB" sz="3200" b="0" i="0" dirty="0">
              <a:solidFill>
                <a:srgbClr val="494C4E"/>
              </a:solidFill>
              <a:effectLst/>
              <a:latin typeface="Lato" panose="020F0502020204030203" pitchFamily="34" charset="0"/>
            </a:endParaRPr>
          </a:p>
          <a:p>
            <a:pPr marL="12700">
              <a:spcBef>
                <a:spcPts val="869"/>
              </a:spcBef>
              <a:tabLst>
                <a:tab pos="354965" algn="l"/>
                <a:tab pos="355600" algn="l"/>
              </a:tabLst>
            </a:pPr>
            <a:endParaRPr lang="en-GB" sz="3000" dirty="0">
              <a:solidFill>
                <a:srgbClr val="404040"/>
              </a:solidFill>
              <a:cs typeface="Calibri"/>
            </a:endParaRPr>
          </a:p>
        </p:txBody>
      </p:sp>
    </p:spTree>
    <p:extLst>
      <p:ext uri="{BB962C8B-B14F-4D97-AF65-F5344CB8AC3E}">
        <p14:creationId xmlns:p14="http://schemas.microsoft.com/office/powerpoint/2010/main" val="795586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69263" y="17864"/>
            <a:ext cx="9795638" cy="1114380"/>
          </a:xfrm>
        </p:spPr>
        <p:txBody>
          <a:bodyPr vert="horz" lIns="91440" tIns="45720" rIns="91440" bIns="45720" rtlCol="0" anchor="b">
            <a:normAutofit/>
          </a:bodyPr>
          <a:lstStyle/>
          <a:p>
            <a:pPr>
              <a:lnSpc>
                <a:spcPct val="90000"/>
              </a:lnSpc>
            </a:pPr>
            <a:r>
              <a:rPr lang="en-US" sz="2800" b="1" dirty="0">
                <a:solidFill>
                  <a:schemeClr val="tx1"/>
                </a:solidFill>
                <a:latin typeface="+mj-lt"/>
              </a:rPr>
              <a:t>Queries that return multiple Rows</a:t>
            </a:r>
          </a:p>
        </p:txBody>
      </p:sp>
      <p:sp>
        <p:nvSpPr>
          <p:cNvPr id="4" name="Rounded Rectangle 3">
            <a:extLst>
              <a:ext uri="{FF2B5EF4-FFF2-40B4-BE49-F238E27FC236}">
                <a16:creationId xmlns:a16="http://schemas.microsoft.com/office/drawing/2014/main" id="{03AECA92-98AF-0A81-FF44-CA919AE2597F}"/>
              </a:ext>
            </a:extLst>
          </p:cNvPr>
          <p:cNvSpPr/>
          <p:nvPr/>
        </p:nvSpPr>
        <p:spPr>
          <a:xfrm>
            <a:off x="669263" y="2861536"/>
            <a:ext cx="10316583" cy="13339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const</a:t>
            </a:r>
            <a:r>
              <a:rPr lang="en-GB" sz="2500" dirty="0"/>
              <a:t> students = await </a:t>
            </a:r>
            <a:r>
              <a:rPr lang="en-GB" sz="2500" dirty="0" err="1"/>
              <a:t>connection.query</a:t>
            </a:r>
            <a:r>
              <a:rPr lang="en-GB" sz="2500" dirty="0"/>
              <a:t>("SELECT * FROM Student");</a:t>
            </a:r>
          </a:p>
        </p:txBody>
      </p:sp>
    </p:spTree>
    <p:extLst>
      <p:ext uri="{BB962C8B-B14F-4D97-AF65-F5344CB8AC3E}">
        <p14:creationId xmlns:p14="http://schemas.microsoft.com/office/powerpoint/2010/main" val="28923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3AECA92-98AF-0A81-FF44-CA919AE2597F}"/>
              </a:ext>
            </a:extLst>
          </p:cNvPr>
          <p:cNvSpPr/>
          <p:nvPr/>
        </p:nvSpPr>
        <p:spPr>
          <a:xfrm>
            <a:off x="172123" y="-290456"/>
            <a:ext cx="9671124" cy="760565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dirty="0"/>
              <a:t>[</a:t>
            </a:r>
          </a:p>
          <a:p>
            <a:r>
              <a:rPr lang="en-GB" dirty="0"/>
              <a:t>  </a:t>
            </a:r>
          </a:p>
          <a:p>
            <a:endParaRPr lang="en-GB" dirty="0"/>
          </a:p>
          <a:p>
            <a:r>
              <a:rPr lang="en-GB" dirty="0"/>
              <a:t>[</a:t>
            </a:r>
          </a:p>
          <a:p>
            <a:pPr lvl="1"/>
            <a:r>
              <a:rPr lang="en-GB" dirty="0" err="1"/>
              <a:t>RowDataPacket</a:t>
            </a:r>
            <a:r>
              <a:rPr lang="en-GB" dirty="0"/>
              <a:t> {</a:t>
            </a:r>
          </a:p>
          <a:p>
            <a:pPr lvl="1"/>
            <a:r>
              <a:rPr lang="en-GB" dirty="0"/>
              <a:t>    URN: 612345,</a:t>
            </a:r>
          </a:p>
          <a:p>
            <a:pPr lvl="1"/>
            <a:r>
              <a:rPr lang="en-GB" dirty="0"/>
              <a:t>    </a:t>
            </a:r>
            <a:r>
              <a:rPr lang="en-GB" dirty="0" err="1"/>
              <a:t>Stu_FName</a:t>
            </a:r>
            <a:r>
              <a:rPr lang="en-GB" dirty="0"/>
              <a:t>: 'John',</a:t>
            </a:r>
          </a:p>
          <a:p>
            <a:pPr lvl="1"/>
            <a:r>
              <a:rPr lang="en-GB" dirty="0"/>
              <a:t>    </a:t>
            </a:r>
            <a:r>
              <a:rPr lang="en-GB" dirty="0" err="1"/>
              <a:t>Stu_LName</a:t>
            </a:r>
            <a:r>
              <a:rPr lang="en-GB" dirty="0"/>
              <a:t>: 'Smith',</a:t>
            </a:r>
          </a:p>
          <a:p>
            <a:pPr lvl="1"/>
            <a:r>
              <a:rPr lang="en-GB" dirty="0"/>
              <a:t>    </a:t>
            </a:r>
            <a:r>
              <a:rPr lang="en-GB" dirty="0" err="1"/>
              <a:t>Stu_DOB</a:t>
            </a:r>
            <a:r>
              <a:rPr lang="en-GB" dirty="0"/>
              <a:t>: 2002-06-19T23:00:00.000Z,</a:t>
            </a:r>
          </a:p>
          <a:p>
            <a:pPr lvl="1"/>
            <a:r>
              <a:rPr lang="en-GB" dirty="0"/>
              <a:t>    </a:t>
            </a:r>
            <a:r>
              <a:rPr lang="en-GB" dirty="0" err="1"/>
              <a:t>Stu_Gender</a:t>
            </a:r>
            <a:r>
              <a:rPr lang="en-GB" dirty="0"/>
              <a:t>: 'M',</a:t>
            </a:r>
          </a:p>
          <a:p>
            <a:pPr lvl="1"/>
            <a:r>
              <a:rPr lang="en-GB" dirty="0"/>
              <a:t>    </a:t>
            </a:r>
            <a:r>
              <a:rPr lang="en-GB" dirty="0" err="1"/>
              <a:t>Stu_Phone</a:t>
            </a:r>
            <a:r>
              <a:rPr lang="en-GB" dirty="0"/>
              <a:t>: '11111',</a:t>
            </a:r>
          </a:p>
          <a:p>
            <a:pPr lvl="1"/>
            <a:r>
              <a:rPr lang="en-GB" dirty="0"/>
              <a:t>    </a:t>
            </a:r>
            <a:r>
              <a:rPr lang="en-GB" dirty="0" err="1"/>
              <a:t>Stu_Course</a:t>
            </a:r>
            <a:r>
              <a:rPr lang="en-GB" dirty="0"/>
              <a:t>: 201,</a:t>
            </a:r>
          </a:p>
          <a:p>
            <a:pPr lvl="1"/>
            <a:r>
              <a:rPr lang="en-GB" dirty="0"/>
              <a:t>    </a:t>
            </a:r>
            <a:r>
              <a:rPr lang="en-GB" dirty="0" err="1"/>
              <a:t>Stu_Type</a:t>
            </a:r>
            <a:r>
              <a:rPr lang="en-GB" dirty="0"/>
              <a:t>: 'UG'</a:t>
            </a:r>
          </a:p>
          <a:p>
            <a:pPr lvl="1"/>
            <a:r>
              <a:rPr lang="en-GB" dirty="0"/>
              <a:t>  },</a:t>
            </a:r>
          </a:p>
          <a:p>
            <a:pPr lvl="1"/>
            <a:r>
              <a:rPr lang="en-GB" dirty="0" err="1"/>
              <a:t>RowDataPacket</a:t>
            </a:r>
            <a:r>
              <a:rPr lang="en-GB" dirty="0"/>
              <a:t> {</a:t>
            </a:r>
          </a:p>
          <a:p>
            <a:pPr lvl="1"/>
            <a:r>
              <a:rPr lang="en-GB" dirty="0"/>
              <a:t>    URN: 612345,</a:t>
            </a:r>
          </a:p>
          <a:p>
            <a:pPr lvl="1"/>
            <a:r>
              <a:rPr lang="en-GB" dirty="0"/>
              <a:t>    </a:t>
            </a:r>
            <a:r>
              <a:rPr lang="en-GB" dirty="0" err="1"/>
              <a:t>Stu_FName</a:t>
            </a:r>
            <a:r>
              <a:rPr lang="en-GB" dirty="0"/>
              <a:t>: 'John',</a:t>
            </a:r>
          </a:p>
          <a:p>
            <a:pPr lvl="1"/>
            <a:r>
              <a:rPr lang="en-GB" dirty="0"/>
              <a:t>    </a:t>
            </a:r>
            <a:r>
              <a:rPr lang="en-GB" dirty="0" err="1"/>
              <a:t>Stu_LName</a:t>
            </a:r>
            <a:r>
              <a:rPr lang="en-GB" dirty="0"/>
              <a:t>: 'Smith',</a:t>
            </a:r>
          </a:p>
          <a:p>
            <a:pPr lvl="1"/>
            <a:r>
              <a:rPr lang="en-GB" dirty="0"/>
              <a:t>    </a:t>
            </a:r>
            <a:r>
              <a:rPr lang="en-GB" dirty="0" err="1"/>
              <a:t>Stu_DOB</a:t>
            </a:r>
            <a:r>
              <a:rPr lang="en-GB" dirty="0"/>
              <a:t>: 2002-06-19T23:00:00.000Z,</a:t>
            </a:r>
          </a:p>
          <a:p>
            <a:pPr lvl="1"/>
            <a:r>
              <a:rPr lang="en-GB" dirty="0"/>
              <a:t>    </a:t>
            </a:r>
            <a:r>
              <a:rPr lang="en-GB" dirty="0" err="1"/>
              <a:t>Stu_Gender</a:t>
            </a:r>
            <a:r>
              <a:rPr lang="en-GB" dirty="0"/>
              <a:t>: 'M',</a:t>
            </a:r>
          </a:p>
          <a:p>
            <a:pPr lvl="1"/>
            <a:r>
              <a:rPr lang="en-GB" dirty="0"/>
              <a:t>    </a:t>
            </a:r>
            <a:r>
              <a:rPr lang="en-GB" dirty="0" err="1"/>
              <a:t>Stu_Phone</a:t>
            </a:r>
            <a:r>
              <a:rPr lang="en-GB" dirty="0"/>
              <a:t>: '11111',</a:t>
            </a:r>
          </a:p>
          <a:p>
            <a:pPr lvl="1"/>
            <a:r>
              <a:rPr lang="en-GB" dirty="0"/>
              <a:t>    </a:t>
            </a:r>
            <a:r>
              <a:rPr lang="en-GB" dirty="0" err="1"/>
              <a:t>Stu_Course</a:t>
            </a:r>
            <a:r>
              <a:rPr lang="en-GB" dirty="0"/>
              <a:t>: 201,</a:t>
            </a:r>
          </a:p>
          <a:p>
            <a:pPr lvl="1"/>
            <a:r>
              <a:rPr lang="en-GB" dirty="0"/>
              <a:t>    </a:t>
            </a:r>
            <a:r>
              <a:rPr lang="en-GB" dirty="0" err="1"/>
              <a:t>Stu_Type</a:t>
            </a:r>
            <a:r>
              <a:rPr lang="en-GB" dirty="0"/>
              <a:t>: 'UG'</a:t>
            </a:r>
          </a:p>
          <a:p>
            <a:pPr lvl="1"/>
            <a:r>
              <a:rPr lang="en-GB" dirty="0"/>
              <a:t>  },</a:t>
            </a:r>
          </a:p>
          <a:p>
            <a:pPr lvl="1"/>
            <a:endParaRPr lang="en-GB" dirty="0"/>
          </a:p>
          <a:p>
            <a:pPr lvl="1"/>
            <a:r>
              <a:rPr lang="en-GB" dirty="0"/>
              <a:t>},</a:t>
            </a:r>
          </a:p>
          <a:p>
            <a:r>
              <a:rPr lang="en-GB" dirty="0"/>
              <a:t>…..</a:t>
            </a:r>
          </a:p>
          <a:p>
            <a:r>
              <a:rPr lang="en-GB" dirty="0"/>
              <a:t>]</a:t>
            </a:r>
          </a:p>
          <a:p>
            <a:endParaRPr lang="en-GB" dirty="0"/>
          </a:p>
          <a:p>
            <a:r>
              <a:rPr lang="en-GB" dirty="0"/>
              <a:t>]</a:t>
            </a:r>
          </a:p>
        </p:txBody>
      </p:sp>
    </p:spTree>
    <p:extLst>
      <p:ext uri="{BB962C8B-B14F-4D97-AF65-F5344CB8AC3E}">
        <p14:creationId xmlns:p14="http://schemas.microsoft.com/office/powerpoint/2010/main" val="3229753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69263" y="17864"/>
            <a:ext cx="9795638" cy="1114380"/>
          </a:xfrm>
        </p:spPr>
        <p:txBody>
          <a:bodyPr vert="horz" lIns="91440" tIns="45720" rIns="91440" bIns="45720" rtlCol="0" anchor="b">
            <a:normAutofit/>
          </a:bodyPr>
          <a:lstStyle/>
          <a:p>
            <a:pPr>
              <a:lnSpc>
                <a:spcPct val="90000"/>
              </a:lnSpc>
            </a:pPr>
            <a:r>
              <a:rPr lang="en-US" sz="2800" b="1" dirty="0">
                <a:solidFill>
                  <a:schemeClr val="tx1"/>
                </a:solidFill>
                <a:latin typeface="+mj-lt"/>
              </a:rPr>
              <a:t>Accessing Values in an Array</a:t>
            </a:r>
          </a:p>
        </p:txBody>
      </p:sp>
      <p:sp>
        <p:nvSpPr>
          <p:cNvPr id="4" name="Rounded Rectangle 3">
            <a:extLst>
              <a:ext uri="{FF2B5EF4-FFF2-40B4-BE49-F238E27FC236}">
                <a16:creationId xmlns:a16="http://schemas.microsoft.com/office/drawing/2014/main" id="{03AECA92-98AF-0A81-FF44-CA919AE2597F}"/>
              </a:ext>
            </a:extLst>
          </p:cNvPr>
          <p:cNvSpPr/>
          <p:nvPr/>
        </p:nvSpPr>
        <p:spPr>
          <a:xfrm>
            <a:off x="669263" y="2861536"/>
            <a:ext cx="10316583" cy="13339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students.forEach</a:t>
            </a:r>
            <a:r>
              <a:rPr lang="en-GB" sz="2500" dirty="0"/>
              <a:t>(student =&gt; { </a:t>
            </a:r>
            <a:r>
              <a:rPr lang="en-GB" sz="2500" dirty="0" err="1"/>
              <a:t>console.log</a:t>
            </a:r>
            <a:r>
              <a:rPr lang="en-GB" sz="2500" dirty="0"/>
              <a:t>(student) });</a:t>
            </a:r>
          </a:p>
        </p:txBody>
      </p:sp>
    </p:spTree>
    <p:extLst>
      <p:ext uri="{BB962C8B-B14F-4D97-AF65-F5344CB8AC3E}">
        <p14:creationId xmlns:p14="http://schemas.microsoft.com/office/powerpoint/2010/main" val="364122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The Presentation Layer</a:t>
            </a:r>
          </a:p>
        </p:txBody>
      </p:sp>
    </p:spTree>
    <p:extLst>
      <p:ext uri="{BB962C8B-B14F-4D97-AF65-F5344CB8AC3E}">
        <p14:creationId xmlns:p14="http://schemas.microsoft.com/office/powerpoint/2010/main" val="2417425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HTML and CSS</a:t>
            </a:r>
          </a:p>
        </p:txBody>
      </p:sp>
      <p:sp>
        <p:nvSpPr>
          <p:cNvPr id="3" name="TextBox 2">
            <a:extLst>
              <a:ext uri="{FF2B5EF4-FFF2-40B4-BE49-F238E27FC236}">
                <a16:creationId xmlns:a16="http://schemas.microsoft.com/office/drawing/2014/main" id="{70875EB7-4DB2-F78D-D52F-1AA279B61921}"/>
              </a:ext>
            </a:extLst>
          </p:cNvPr>
          <p:cNvSpPr txBox="1"/>
          <p:nvPr/>
        </p:nvSpPr>
        <p:spPr>
          <a:xfrm>
            <a:off x="851315" y="1506877"/>
            <a:ext cx="9182100" cy="3539430"/>
          </a:xfrm>
          <a:prstGeom prst="rect">
            <a:avLst/>
          </a:prstGeom>
          <a:noFill/>
        </p:spPr>
        <p:txBody>
          <a:bodyPr wrap="square" rtlCol="0">
            <a:spAutoFit/>
          </a:bodyPr>
          <a:lstStyle/>
          <a:p>
            <a:pPr marL="914400" lvl="1" indent="-457200">
              <a:buFont typeface="Arial" panose="020B0604020202020204" pitchFamily="34" charset="0"/>
              <a:buChar char="•"/>
            </a:pPr>
            <a:r>
              <a:rPr lang="en-GB" sz="2800" b="1" i="0" dirty="0">
                <a:effectLst/>
                <a:latin typeface="Söhne"/>
              </a:rPr>
              <a:t>HTML and CSS form a powerful duo for building the presentation layer of web applications</a:t>
            </a:r>
          </a:p>
          <a:p>
            <a:pPr marL="914400" lvl="1" indent="-457200">
              <a:buFont typeface="Arial" panose="020B0604020202020204" pitchFamily="34" charset="0"/>
              <a:buChar char="•"/>
            </a:pPr>
            <a:r>
              <a:rPr lang="en-GB" sz="2800" b="1" i="0" dirty="0">
                <a:effectLst/>
                <a:latin typeface="Söhne"/>
              </a:rPr>
              <a:t>HTML: Provides a lightweight structure for content,</a:t>
            </a:r>
          </a:p>
          <a:p>
            <a:pPr marL="914400" lvl="1" indent="-457200">
              <a:buFont typeface="Arial" panose="020B0604020202020204" pitchFamily="34" charset="0"/>
              <a:buChar char="•"/>
            </a:pPr>
            <a:r>
              <a:rPr lang="en-GB" sz="2800" b="1" i="0" dirty="0">
                <a:effectLst/>
                <a:latin typeface="Söhne"/>
              </a:rPr>
              <a:t>CSS: Centralising styles in separate CSS files makes it easier to maintain and update the design of a website.</a:t>
            </a:r>
          </a:p>
          <a:p>
            <a:pPr marL="914400" lvl="1" indent="-457200">
              <a:buFont typeface="Arial" panose="020B0604020202020204" pitchFamily="34" charset="0"/>
              <a:buChar char="•"/>
            </a:pPr>
            <a:r>
              <a:rPr lang="en-GB" sz="2800" b="1" dirty="0">
                <a:latin typeface="Söhne"/>
              </a:rPr>
              <a:t>simple to learn</a:t>
            </a:r>
            <a:endParaRPr lang="en-GB" sz="2800" b="1" i="0" dirty="0">
              <a:effectLst/>
              <a:latin typeface="Söhne"/>
            </a:endParaRPr>
          </a:p>
          <a:p>
            <a:pPr marL="914400" lvl="1" indent="-457200">
              <a:buFont typeface="Arial" panose="020B0604020202020204" pitchFamily="34" charset="0"/>
              <a:buChar char="•"/>
            </a:pPr>
            <a:r>
              <a:rPr lang="en-GB" sz="2800" b="1" dirty="0">
                <a:latin typeface="Söhne"/>
              </a:rPr>
              <a:t>if you have not gone over my pre-learning, ensure you do this.</a:t>
            </a:r>
            <a:r>
              <a:rPr lang="en-GB" sz="2800" b="1" i="0" dirty="0">
                <a:effectLst/>
                <a:latin typeface="Söhne"/>
              </a:rPr>
              <a:t> </a:t>
            </a:r>
          </a:p>
        </p:txBody>
      </p:sp>
    </p:spTree>
    <p:extLst>
      <p:ext uri="{BB962C8B-B14F-4D97-AF65-F5344CB8AC3E}">
        <p14:creationId xmlns:p14="http://schemas.microsoft.com/office/powerpoint/2010/main" val="45242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892724" y="358591"/>
            <a:ext cx="8595361" cy="550577"/>
          </a:xfrm>
        </p:spPr>
        <p:txBody>
          <a:bodyPr/>
          <a:lstStyle/>
          <a:p>
            <a:pPr algn="ctr"/>
            <a:r>
              <a:rPr lang="en-US" sz="2800" b="1" dirty="0"/>
              <a:t>What’s wrong with just HTML</a:t>
            </a:r>
          </a:p>
        </p:txBody>
      </p:sp>
      <p:sp>
        <p:nvSpPr>
          <p:cNvPr id="7" name="TextBox 6">
            <a:extLst>
              <a:ext uri="{FF2B5EF4-FFF2-40B4-BE49-F238E27FC236}">
                <a16:creationId xmlns:a16="http://schemas.microsoft.com/office/drawing/2014/main" id="{29716325-6DC1-770C-A616-0D7D59E8670A}"/>
              </a:ext>
            </a:extLst>
          </p:cNvPr>
          <p:cNvSpPr txBox="1"/>
          <p:nvPr/>
        </p:nvSpPr>
        <p:spPr>
          <a:xfrm>
            <a:off x="195208" y="1361796"/>
            <a:ext cx="11711461" cy="5109091"/>
          </a:xfrm>
          <a:prstGeom prst="rect">
            <a:avLst/>
          </a:prstGeom>
          <a:noFill/>
        </p:spPr>
        <p:txBody>
          <a:bodyPr wrap="square" rtlCol="0">
            <a:spAutoFit/>
          </a:bodyPr>
          <a:lstStyle/>
          <a:p>
            <a:pPr marL="285750" indent="-285750">
              <a:buFont typeface="Arial" panose="020B0604020202020204" pitchFamily="34" charset="0"/>
              <a:buChar char="•"/>
            </a:pPr>
            <a:r>
              <a:rPr lang="en-GB" sz="2800" dirty="0"/>
              <a:t>Serving plain HTML files provides us with a means to present a website</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How do we inject data into our html pages? </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Shared components or layouts must be replicated across different HTML files</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As web applications grow in complexity, maintaining a large codebase written in pure HTML becomes increasingly challenging.</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 The lack of a clear separation of concerns makes it difficult to manage the presentation layer independently from the application logic</a:t>
            </a:r>
          </a:p>
          <a:p>
            <a:endParaRPr lang="en-GB" dirty="0"/>
          </a:p>
        </p:txBody>
      </p:sp>
    </p:spTree>
    <p:extLst>
      <p:ext uri="{BB962C8B-B14F-4D97-AF65-F5344CB8AC3E}">
        <p14:creationId xmlns:p14="http://schemas.microsoft.com/office/powerpoint/2010/main" val="1040224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892724" y="358591"/>
            <a:ext cx="8595361" cy="550577"/>
          </a:xfrm>
        </p:spPr>
        <p:txBody>
          <a:bodyPr/>
          <a:lstStyle/>
          <a:p>
            <a:pPr algn="ctr"/>
            <a:r>
              <a:rPr lang="en-US" sz="2800" b="1" dirty="0" err="1"/>
              <a:t>Ejs</a:t>
            </a:r>
            <a:r>
              <a:rPr lang="en-US" sz="2800" b="1" dirty="0"/>
              <a:t> Templating to the Rescue</a:t>
            </a:r>
          </a:p>
        </p:txBody>
      </p:sp>
      <p:sp>
        <p:nvSpPr>
          <p:cNvPr id="7" name="TextBox 6">
            <a:extLst>
              <a:ext uri="{FF2B5EF4-FFF2-40B4-BE49-F238E27FC236}">
                <a16:creationId xmlns:a16="http://schemas.microsoft.com/office/drawing/2014/main" id="{29716325-6DC1-770C-A616-0D7D59E8670A}"/>
              </a:ext>
            </a:extLst>
          </p:cNvPr>
          <p:cNvSpPr txBox="1"/>
          <p:nvPr/>
        </p:nvSpPr>
        <p:spPr>
          <a:xfrm>
            <a:off x="240269" y="1270348"/>
            <a:ext cx="11711461" cy="3970318"/>
          </a:xfrm>
          <a:prstGeom prst="rect">
            <a:avLst/>
          </a:prstGeom>
          <a:noFill/>
        </p:spPr>
        <p:txBody>
          <a:bodyPr wrap="square" rtlCol="0">
            <a:spAutoFit/>
          </a:bodyPr>
          <a:lstStyle/>
          <a:p>
            <a:pPr marL="285750" indent="-285750">
              <a:buFont typeface="Arial" panose="020B0604020202020204" pitchFamily="34" charset="0"/>
              <a:buChar char="•"/>
            </a:pPr>
            <a:r>
              <a:rPr lang="en-GB" sz="2800" dirty="0"/>
              <a:t>Templating allows for the dynamic generation of content in web applications</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Templating promotes code reusability by separating the HTML structure from the data</a:t>
            </a:r>
          </a:p>
          <a:p>
            <a:endParaRPr lang="en-GB" sz="2800" dirty="0"/>
          </a:p>
          <a:p>
            <a:pPr marL="285750" indent="-285750">
              <a:buFont typeface="Arial" panose="020B0604020202020204" pitchFamily="34" charset="0"/>
              <a:buChar char="•"/>
            </a:pPr>
            <a:r>
              <a:rPr lang="en-GB" sz="2800" dirty="0"/>
              <a:t>Shared components</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r>
              <a:rPr lang="en-GB" sz="2800" dirty="0"/>
              <a:t>Templating ensures consistent layouts across different pages of a website.</a:t>
            </a:r>
          </a:p>
          <a:p>
            <a:pPr marL="28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758072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892724" y="358591"/>
            <a:ext cx="8595361" cy="550577"/>
          </a:xfrm>
        </p:spPr>
        <p:txBody>
          <a:bodyPr/>
          <a:lstStyle/>
          <a:p>
            <a:pPr algn="ctr"/>
            <a:r>
              <a:rPr lang="en-US" sz="2800" b="1" dirty="0"/>
              <a:t>EJS Allows HTML to be chunked</a:t>
            </a:r>
          </a:p>
        </p:txBody>
      </p:sp>
      <p:sp>
        <p:nvSpPr>
          <p:cNvPr id="4" name="Rounded Rectangle 3">
            <a:extLst>
              <a:ext uri="{FF2B5EF4-FFF2-40B4-BE49-F238E27FC236}">
                <a16:creationId xmlns:a16="http://schemas.microsoft.com/office/drawing/2014/main" id="{40E96CF8-624C-91C6-9FA3-64F39DE551AD}"/>
              </a:ext>
            </a:extLst>
          </p:cNvPr>
          <p:cNvSpPr/>
          <p:nvPr/>
        </p:nvSpPr>
        <p:spPr>
          <a:xfrm>
            <a:off x="260815" y="4007306"/>
            <a:ext cx="10337371" cy="2792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&lt;!-- views/</a:t>
            </a:r>
            <a:r>
              <a:rPr lang="en-US" sz="2000" dirty="0" err="1"/>
              <a:t>index.ejs</a:t>
            </a:r>
            <a:r>
              <a:rPr lang="en-US" sz="2000" dirty="0"/>
              <a:t> --&gt;</a:t>
            </a:r>
          </a:p>
          <a:p>
            <a:r>
              <a:rPr lang="en-US" sz="2000" dirty="0"/>
              <a:t>...</a:t>
            </a:r>
          </a:p>
          <a:p>
            <a:r>
              <a:rPr lang="en-US" sz="2000" dirty="0"/>
              <a:t>&lt;body&gt;</a:t>
            </a:r>
          </a:p>
          <a:p>
            <a:r>
              <a:rPr lang="en-US" sz="2000" dirty="0"/>
              <a:t>  &lt;%- include('common/header'); %&gt;</a:t>
            </a:r>
          </a:p>
          <a:p>
            <a:r>
              <a:rPr lang="en-US" sz="2000" dirty="0"/>
              <a:t>  &lt;h1&gt;Home Page&lt;/h1&gt;</a:t>
            </a:r>
          </a:p>
          <a:p>
            <a:r>
              <a:rPr lang="en-US" sz="2000" dirty="0"/>
              <a:t>  &lt;</a:t>
            </a:r>
            <a:r>
              <a:rPr lang="en-US" sz="2000" dirty="0" err="1"/>
              <a:t>img</a:t>
            </a:r>
            <a:r>
              <a:rPr lang="en-US" sz="2000" dirty="0"/>
              <a:t> </a:t>
            </a:r>
            <a:r>
              <a:rPr lang="en-US" sz="2000" dirty="0" err="1"/>
              <a:t>src</a:t>
            </a:r>
            <a:r>
              <a:rPr lang="en-US" sz="2000" dirty="0"/>
              <a:t>="</a:t>
            </a:r>
            <a:r>
              <a:rPr lang="en-US" sz="2000" dirty="0" err="1"/>
              <a:t>test.jpeg</a:t>
            </a:r>
            <a:r>
              <a:rPr lang="en-US" sz="2000" dirty="0"/>
              <a:t>" alt="wtf" /&gt;</a:t>
            </a:r>
          </a:p>
          <a:p>
            <a:r>
              <a:rPr lang="en-US" sz="2000" dirty="0"/>
              <a:t>&lt;/body&gt;</a:t>
            </a:r>
          </a:p>
          <a:p>
            <a:r>
              <a:rPr lang="en-US" sz="2000" dirty="0"/>
              <a:t>...</a:t>
            </a:r>
          </a:p>
        </p:txBody>
      </p:sp>
      <p:sp>
        <p:nvSpPr>
          <p:cNvPr id="9" name="Rounded Rectangle 8">
            <a:extLst>
              <a:ext uri="{FF2B5EF4-FFF2-40B4-BE49-F238E27FC236}">
                <a16:creationId xmlns:a16="http://schemas.microsoft.com/office/drawing/2014/main" id="{D07FDF22-64EF-3274-011C-02A1CCB85198}"/>
              </a:ext>
            </a:extLst>
          </p:cNvPr>
          <p:cNvSpPr/>
          <p:nvPr/>
        </p:nvSpPr>
        <p:spPr>
          <a:xfrm>
            <a:off x="260816" y="909168"/>
            <a:ext cx="10337371" cy="29448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&lt;!-- views/common/</a:t>
            </a:r>
            <a:r>
              <a:rPr lang="en-US" sz="2000" dirty="0" err="1"/>
              <a:t>header.ejs</a:t>
            </a:r>
            <a:r>
              <a:rPr lang="en-US" sz="2000" dirty="0"/>
              <a:t> --&gt;</a:t>
            </a:r>
          </a:p>
          <a:p>
            <a:r>
              <a:rPr lang="en-US" sz="2000" dirty="0"/>
              <a:t>&lt;</a:t>
            </a:r>
            <a:r>
              <a:rPr lang="en-US" sz="2000" dirty="0" err="1"/>
              <a:t>ul</a:t>
            </a:r>
            <a:r>
              <a:rPr lang="en-US" sz="2000" dirty="0"/>
              <a:t>&gt;</a:t>
            </a:r>
          </a:p>
          <a:p>
            <a:r>
              <a:rPr lang="en-US" sz="2000" dirty="0"/>
              <a:t>  &lt;li&gt;&lt;a </a:t>
            </a:r>
            <a:r>
              <a:rPr lang="en-US" sz="2000" dirty="0" err="1"/>
              <a:t>href</a:t>
            </a:r>
            <a:r>
              <a:rPr lang="en-US" sz="2000" dirty="0"/>
              <a:t>="home"&gt;Home&lt;/a&gt;&lt;/li&gt;</a:t>
            </a:r>
          </a:p>
          <a:p>
            <a:r>
              <a:rPr lang="en-US" sz="2000" dirty="0"/>
              <a:t>  &lt;li&gt;&lt;a </a:t>
            </a:r>
            <a:r>
              <a:rPr lang="en-US" sz="2000" dirty="0" err="1"/>
              <a:t>href</a:t>
            </a:r>
            <a:r>
              <a:rPr lang="en-US" sz="2000" dirty="0"/>
              <a:t>="about"&gt;&lt;/a&gt;About&lt;/li&gt;</a:t>
            </a:r>
          </a:p>
          <a:p>
            <a:r>
              <a:rPr lang="en-US" sz="2000" dirty="0"/>
              <a:t>  &lt;li&gt;&lt;a </a:t>
            </a:r>
            <a:r>
              <a:rPr lang="en-US" sz="2000" dirty="0" err="1"/>
              <a:t>href</a:t>
            </a:r>
            <a:r>
              <a:rPr lang="en-US" sz="2000" dirty="0"/>
              <a:t>="contact"&gt;Contact&lt;/a&gt;&lt;/li&gt;</a:t>
            </a:r>
          </a:p>
          <a:p>
            <a:r>
              <a:rPr lang="en-US" sz="2000" dirty="0"/>
              <a:t>&lt;/</a:t>
            </a:r>
            <a:r>
              <a:rPr lang="en-US" sz="2000" dirty="0" err="1"/>
              <a:t>ul</a:t>
            </a:r>
            <a:r>
              <a:rPr lang="en-US" sz="2000" dirty="0"/>
              <a:t>&gt;</a:t>
            </a:r>
          </a:p>
        </p:txBody>
      </p:sp>
    </p:spTree>
    <p:extLst>
      <p:ext uri="{BB962C8B-B14F-4D97-AF65-F5344CB8AC3E}">
        <p14:creationId xmlns:p14="http://schemas.microsoft.com/office/powerpoint/2010/main" val="949713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903481" y="155290"/>
            <a:ext cx="8595361" cy="550577"/>
          </a:xfrm>
        </p:spPr>
        <p:txBody>
          <a:bodyPr/>
          <a:lstStyle/>
          <a:p>
            <a:pPr algn="ctr"/>
            <a:r>
              <a:rPr lang="en-US" sz="2800" b="1" dirty="0"/>
              <a:t>You can also Inject Data</a:t>
            </a:r>
          </a:p>
        </p:txBody>
      </p:sp>
      <p:sp>
        <p:nvSpPr>
          <p:cNvPr id="4" name="Rounded Rectangle 3">
            <a:extLst>
              <a:ext uri="{FF2B5EF4-FFF2-40B4-BE49-F238E27FC236}">
                <a16:creationId xmlns:a16="http://schemas.microsoft.com/office/drawing/2014/main" id="{40E96CF8-624C-91C6-9FA3-64F39DE551AD}"/>
              </a:ext>
            </a:extLst>
          </p:cNvPr>
          <p:cNvSpPr/>
          <p:nvPr/>
        </p:nvSpPr>
        <p:spPr>
          <a:xfrm>
            <a:off x="260815" y="4065996"/>
            <a:ext cx="10337371" cy="2792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&lt;!-- views/</a:t>
            </a:r>
            <a:r>
              <a:rPr lang="en-US" sz="2000" dirty="0" err="1"/>
              <a:t>index.ejs</a:t>
            </a:r>
            <a:r>
              <a:rPr lang="en-US" sz="2000" dirty="0"/>
              <a:t> --&gt;</a:t>
            </a:r>
          </a:p>
          <a:p>
            <a:r>
              <a:rPr lang="en-US" sz="2000" dirty="0"/>
              <a:t>...</a:t>
            </a:r>
          </a:p>
          <a:p>
            <a:r>
              <a:rPr lang="en-US" sz="2000" dirty="0"/>
              <a:t>&lt;h1&gt; Hello World, &lt;%= name %&gt; &lt;/h1&gt; &lt;!– Hello World, joe </a:t>
            </a:r>
            <a:r>
              <a:rPr lang="en-US" sz="2000" dirty="0" err="1"/>
              <a:t>appleton</a:t>
            </a:r>
            <a:r>
              <a:rPr lang="en-US" sz="2000" dirty="0"/>
              <a:t>--&gt;</a:t>
            </a:r>
          </a:p>
          <a:p>
            <a:r>
              <a:rPr lang="en-US" sz="2000" dirty="0"/>
              <a:t>&lt;p&gt; You are currently in &lt;%= location %&gt; &lt;/p&gt; &lt;!– You are currently in , </a:t>
            </a:r>
            <a:r>
              <a:rPr lang="en-US" sz="2000" dirty="0" err="1"/>
              <a:t>brighton</a:t>
            </a:r>
            <a:r>
              <a:rPr lang="en-US" sz="2000" dirty="0"/>
              <a:t> --&gt;</a:t>
            </a:r>
          </a:p>
          <a:p>
            <a:r>
              <a:rPr lang="en-US" sz="2000" dirty="0"/>
              <a:t>...</a:t>
            </a:r>
          </a:p>
        </p:txBody>
      </p:sp>
      <p:sp>
        <p:nvSpPr>
          <p:cNvPr id="9" name="Rounded Rectangle 8">
            <a:extLst>
              <a:ext uri="{FF2B5EF4-FFF2-40B4-BE49-F238E27FC236}">
                <a16:creationId xmlns:a16="http://schemas.microsoft.com/office/drawing/2014/main" id="{D07FDF22-64EF-3274-011C-02A1CCB85198}"/>
              </a:ext>
            </a:extLst>
          </p:cNvPr>
          <p:cNvSpPr/>
          <p:nvPr/>
        </p:nvSpPr>
        <p:spPr>
          <a:xfrm>
            <a:off x="390416" y="805613"/>
            <a:ext cx="10337371" cy="303887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 </a:t>
            </a:r>
            <a:r>
              <a:rPr lang="en-US" sz="2000" dirty="0" err="1"/>
              <a:t>index.js</a:t>
            </a:r>
            <a:endParaRPr lang="en-US" sz="2000" dirty="0"/>
          </a:p>
          <a:p>
            <a:r>
              <a:rPr lang="en-US" sz="2000" dirty="0" err="1"/>
              <a:t>app.get</a:t>
            </a:r>
            <a:r>
              <a:rPr lang="en-US" sz="2000" dirty="0"/>
              <a:t>('/', async (req, res) =&gt; { </a:t>
            </a:r>
          </a:p>
          <a:p>
            <a:r>
              <a:rPr lang="en-US" sz="2000" dirty="0"/>
              <a:t>	</a:t>
            </a:r>
            <a:r>
              <a:rPr lang="en-US" sz="2000" dirty="0" err="1"/>
              <a:t>res.render</a:t>
            </a:r>
            <a:r>
              <a:rPr lang="en-US" sz="2000" dirty="0"/>
              <a:t>('index’, </a:t>
            </a:r>
          </a:p>
          <a:p>
            <a:r>
              <a:rPr lang="en-US" sz="2000" dirty="0"/>
              <a:t>	       {</a:t>
            </a:r>
          </a:p>
          <a:p>
            <a:r>
              <a:rPr lang="en-US" sz="2000" dirty="0"/>
              <a:t>    		name: ”joe </a:t>
            </a:r>
            <a:r>
              <a:rPr lang="en-US" sz="2000" dirty="0" err="1"/>
              <a:t>appleton</a:t>
            </a:r>
            <a:r>
              <a:rPr lang="en-US" sz="2000" dirty="0"/>
              <a:t>”,</a:t>
            </a:r>
          </a:p>
          <a:p>
            <a:r>
              <a:rPr lang="en-US" sz="2000" dirty="0"/>
              <a:t>                                location: “surrey”</a:t>
            </a:r>
          </a:p>
          <a:p>
            <a:r>
              <a:rPr lang="en-US" sz="2000" dirty="0"/>
              <a:t>	       }</a:t>
            </a:r>
          </a:p>
          <a:p>
            <a:r>
              <a:rPr lang="en-US" sz="2000" dirty="0"/>
              <a:t>	):</a:t>
            </a:r>
          </a:p>
          <a:p>
            <a:r>
              <a:rPr lang="en-US" sz="2000" dirty="0"/>
              <a:t>});</a:t>
            </a:r>
          </a:p>
        </p:txBody>
      </p:sp>
    </p:spTree>
    <p:extLst>
      <p:ext uri="{BB962C8B-B14F-4D97-AF65-F5344CB8AC3E}">
        <p14:creationId xmlns:p14="http://schemas.microsoft.com/office/powerpoint/2010/main" val="1933078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DF4C482-9898-819A-AADB-474A457EB0EC}"/>
                  </a:ext>
                </a:extLst>
              </p14:cNvPr>
              <p14:cNvContentPartPr/>
              <p14:nvPr/>
            </p14:nvContentPartPr>
            <p14:xfrm>
              <a:off x="2344320" y="633880"/>
              <a:ext cx="360" cy="360"/>
            </p14:xfrm>
          </p:contentPart>
        </mc:Choice>
        <mc:Fallback xmlns="">
          <p:pic>
            <p:nvPicPr>
              <p:cNvPr id="2" name="Ink 1">
                <a:extLst>
                  <a:ext uri="{FF2B5EF4-FFF2-40B4-BE49-F238E27FC236}">
                    <a16:creationId xmlns:a16="http://schemas.microsoft.com/office/drawing/2014/main" id="{FDF4C482-9898-819A-AADB-474A457EB0EC}"/>
                  </a:ext>
                </a:extLst>
              </p:cNvPr>
              <p:cNvPicPr/>
              <p:nvPr/>
            </p:nvPicPr>
            <p:blipFill>
              <a:blip r:embed="rId3"/>
              <a:stretch>
                <a:fillRect/>
              </a:stretch>
            </p:blipFill>
            <p:spPr>
              <a:xfrm>
                <a:off x="2338200" y="627760"/>
                <a:ext cx="12600" cy="12600"/>
              </a:xfrm>
              <a:prstGeom prst="rect">
                <a:avLst/>
              </a:prstGeom>
            </p:spPr>
          </p:pic>
        </mc:Fallback>
      </mc:AlternateContent>
      <p:grpSp>
        <p:nvGrpSpPr>
          <p:cNvPr id="6" name="Group 5">
            <a:extLst>
              <a:ext uri="{FF2B5EF4-FFF2-40B4-BE49-F238E27FC236}">
                <a16:creationId xmlns:a16="http://schemas.microsoft.com/office/drawing/2014/main" id="{4CDF2279-46FC-B9E5-9C97-9FBCCFCC5547}"/>
              </a:ext>
            </a:extLst>
          </p:cNvPr>
          <p:cNvGrpSpPr/>
          <p:nvPr/>
        </p:nvGrpSpPr>
        <p:grpSpPr>
          <a:xfrm>
            <a:off x="2440440" y="755560"/>
            <a:ext cx="360" cy="360"/>
            <a:chOff x="2440440" y="755560"/>
            <a:chExt cx="360" cy="3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A4A5B15-D229-34AC-3D71-5D8A569BD4B7}"/>
                    </a:ext>
                  </a:extLst>
                </p14:cNvPr>
                <p14:cNvContentPartPr/>
                <p14:nvPr/>
              </p14:nvContentPartPr>
              <p14:xfrm>
                <a:off x="2440440" y="755560"/>
                <a:ext cx="360" cy="360"/>
              </p14:xfrm>
            </p:contentPart>
          </mc:Choice>
          <mc:Fallback xmlns="">
            <p:pic>
              <p:nvPicPr>
                <p:cNvPr id="3" name="Ink 2">
                  <a:extLst>
                    <a:ext uri="{FF2B5EF4-FFF2-40B4-BE49-F238E27FC236}">
                      <a16:creationId xmlns:a16="http://schemas.microsoft.com/office/drawing/2014/main" id="{FA4A5B15-D229-34AC-3D71-5D8A569BD4B7}"/>
                    </a:ext>
                  </a:extLst>
                </p:cNvPr>
                <p:cNvPicPr/>
                <p:nvPr/>
              </p:nvPicPr>
              <p:blipFill>
                <a:blip r:embed="rId3"/>
                <a:stretch>
                  <a:fillRect/>
                </a:stretch>
              </p:blipFill>
              <p:spPr>
                <a:xfrm>
                  <a:off x="2434320" y="7494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1B23C1-C528-8FA8-2F6D-AAEC120E7B5A}"/>
                    </a:ext>
                  </a:extLst>
                </p14:cNvPr>
                <p14:cNvContentPartPr/>
                <p14:nvPr/>
              </p14:nvContentPartPr>
              <p14:xfrm>
                <a:off x="2440440" y="755560"/>
                <a:ext cx="360" cy="360"/>
              </p14:xfrm>
            </p:contentPart>
          </mc:Choice>
          <mc:Fallback xmlns="">
            <p:pic>
              <p:nvPicPr>
                <p:cNvPr id="5" name="Ink 4">
                  <a:extLst>
                    <a:ext uri="{FF2B5EF4-FFF2-40B4-BE49-F238E27FC236}">
                      <a16:creationId xmlns:a16="http://schemas.microsoft.com/office/drawing/2014/main" id="{0B1B23C1-C528-8FA8-2F6D-AAEC120E7B5A}"/>
                    </a:ext>
                  </a:extLst>
                </p:cNvPr>
                <p:cNvPicPr/>
                <p:nvPr/>
              </p:nvPicPr>
              <p:blipFill>
                <a:blip r:embed="rId3"/>
                <a:stretch>
                  <a:fillRect/>
                </a:stretch>
              </p:blipFill>
              <p:spPr>
                <a:xfrm>
                  <a:off x="2434320" y="749440"/>
                  <a:ext cx="12600" cy="12600"/>
                </a:xfrm>
                <a:prstGeom prst="rect">
                  <a:avLst/>
                </a:prstGeom>
              </p:spPr>
            </p:pic>
          </mc:Fallback>
        </mc:AlternateContent>
      </p:grpSp>
      <p:sp>
        <p:nvSpPr>
          <p:cNvPr id="15" name="AutoShape 4" descr="Google Chrome logo. Chrome is a fast and secure web browser.">
            <a:extLst>
              <a:ext uri="{FF2B5EF4-FFF2-40B4-BE49-F238E27FC236}">
                <a16:creationId xmlns:a16="http://schemas.microsoft.com/office/drawing/2014/main" id="{988729BB-0C9F-EECB-15A8-1768818A02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itle 1">
            <a:extLst>
              <a:ext uri="{FF2B5EF4-FFF2-40B4-BE49-F238E27FC236}">
                <a16:creationId xmlns:a16="http://schemas.microsoft.com/office/drawing/2014/main" id="{9B3E5556-E8CF-6C80-93D6-095619250836}"/>
              </a:ext>
            </a:extLst>
          </p:cNvPr>
          <p:cNvSpPr>
            <a:spLocks noGrp="1"/>
          </p:cNvSpPr>
          <p:nvPr>
            <p:ph type="ctrTitle"/>
          </p:nvPr>
        </p:nvSpPr>
        <p:spPr>
          <a:xfrm>
            <a:off x="903481" y="155290"/>
            <a:ext cx="8595361" cy="550577"/>
          </a:xfrm>
        </p:spPr>
        <p:txBody>
          <a:bodyPr/>
          <a:lstStyle/>
          <a:p>
            <a:pPr algn="ctr"/>
            <a:r>
              <a:rPr lang="en-US" sz="2800" b="1" dirty="0"/>
              <a:t>You can also Inject Data</a:t>
            </a:r>
          </a:p>
        </p:txBody>
      </p:sp>
      <p:sp>
        <p:nvSpPr>
          <p:cNvPr id="4" name="Rounded Rectangle 3">
            <a:extLst>
              <a:ext uri="{FF2B5EF4-FFF2-40B4-BE49-F238E27FC236}">
                <a16:creationId xmlns:a16="http://schemas.microsoft.com/office/drawing/2014/main" id="{40E96CF8-624C-91C6-9FA3-64F39DE551AD}"/>
              </a:ext>
            </a:extLst>
          </p:cNvPr>
          <p:cNvSpPr/>
          <p:nvPr/>
        </p:nvSpPr>
        <p:spPr>
          <a:xfrm>
            <a:off x="206865" y="3841105"/>
            <a:ext cx="10337371" cy="27920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&lt;</a:t>
            </a:r>
            <a:r>
              <a:rPr lang="en-US" sz="2000" dirty="0" err="1"/>
              <a:t>ul</a:t>
            </a:r>
            <a:r>
              <a:rPr lang="en-US" sz="2000" dirty="0"/>
              <a:t>&gt;</a:t>
            </a:r>
          </a:p>
          <a:p>
            <a:r>
              <a:rPr lang="en-US" sz="2000" dirty="0"/>
              <a:t>		&lt;% </a:t>
            </a:r>
            <a:r>
              <a:rPr lang="en-US" sz="2000" dirty="0" err="1"/>
              <a:t>students.forEach</a:t>
            </a:r>
            <a:r>
              <a:rPr lang="en-US" sz="2000" dirty="0"/>
              <a:t>(function(student){ %&gt;</a:t>
            </a:r>
          </a:p>
          <a:p>
            <a:r>
              <a:rPr lang="en-US" sz="2000" dirty="0"/>
              <a:t>			&lt;li&gt;</a:t>
            </a:r>
          </a:p>
          <a:p>
            <a:r>
              <a:rPr lang="en-US" sz="2000" dirty="0"/>
              <a:t>				&lt;%= </a:t>
            </a:r>
            <a:r>
              <a:rPr lang="en-US" sz="2000" dirty="0" err="1"/>
              <a:t>student.name</a:t>
            </a:r>
            <a:r>
              <a:rPr lang="en-US" sz="2000" dirty="0"/>
              <a:t> %&gt; - &lt;%= </a:t>
            </a:r>
            <a:r>
              <a:rPr lang="en-US" sz="2000" dirty="0" err="1"/>
              <a:t>student.location</a:t>
            </a:r>
            <a:r>
              <a:rPr lang="en-US" sz="2000" dirty="0"/>
              <a:t> %&gt;</a:t>
            </a:r>
          </a:p>
          <a:p>
            <a:r>
              <a:rPr lang="en-US" sz="2000" dirty="0"/>
              <a:t>			&lt;/li&gt;</a:t>
            </a:r>
          </a:p>
          <a:p>
            <a:r>
              <a:rPr lang="en-US" sz="2000" dirty="0"/>
              <a:t>		&lt;% }) %&gt;</a:t>
            </a:r>
          </a:p>
          <a:p>
            <a:r>
              <a:rPr lang="en-US" sz="2000" dirty="0"/>
              <a:t>&lt;/</a:t>
            </a:r>
            <a:r>
              <a:rPr lang="en-US" sz="2000" dirty="0" err="1"/>
              <a:t>ul</a:t>
            </a:r>
            <a:r>
              <a:rPr lang="en-US" sz="2000" dirty="0"/>
              <a:t>&gt;</a:t>
            </a:r>
          </a:p>
          <a:p>
            <a:endParaRPr lang="en-US" sz="2000" dirty="0"/>
          </a:p>
        </p:txBody>
      </p:sp>
      <p:sp>
        <p:nvSpPr>
          <p:cNvPr id="9" name="Rounded Rectangle 8">
            <a:extLst>
              <a:ext uri="{FF2B5EF4-FFF2-40B4-BE49-F238E27FC236}">
                <a16:creationId xmlns:a16="http://schemas.microsoft.com/office/drawing/2014/main" id="{D07FDF22-64EF-3274-011C-02A1CCB85198}"/>
              </a:ext>
            </a:extLst>
          </p:cNvPr>
          <p:cNvSpPr/>
          <p:nvPr/>
        </p:nvSpPr>
        <p:spPr>
          <a:xfrm>
            <a:off x="206866" y="704502"/>
            <a:ext cx="10337371" cy="303887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2000" dirty="0"/>
              <a:t>// </a:t>
            </a:r>
            <a:r>
              <a:rPr lang="en-US" sz="2000" dirty="0" err="1"/>
              <a:t>index.js</a:t>
            </a:r>
            <a:endParaRPr lang="en-US" sz="2000" dirty="0"/>
          </a:p>
          <a:p>
            <a:r>
              <a:rPr lang="en-US" sz="2000" dirty="0" err="1"/>
              <a:t>app.get</a:t>
            </a:r>
            <a:r>
              <a:rPr lang="en-US" sz="2000" dirty="0"/>
              <a:t>('/', async (req, res) =&gt; { </a:t>
            </a:r>
          </a:p>
          <a:p>
            <a:r>
              <a:rPr lang="en-US" sz="2000" dirty="0"/>
              <a:t>	</a:t>
            </a:r>
            <a:r>
              <a:rPr lang="en-US" sz="2000" dirty="0" err="1"/>
              <a:t>res.render</a:t>
            </a:r>
            <a:r>
              <a:rPr lang="en-US" sz="2000" dirty="0"/>
              <a:t>('index’, { students: [ </a:t>
            </a:r>
          </a:p>
          <a:p>
            <a:r>
              <a:rPr lang="en-US" sz="2000" dirty="0"/>
              <a:t>	</a:t>
            </a:r>
          </a:p>
          <a:p>
            <a:r>
              <a:rPr lang="en-US" sz="2000" dirty="0"/>
              <a:t>		{ name: "Joe Appleton", location: "Surrey" },</a:t>
            </a:r>
          </a:p>
          <a:p>
            <a:r>
              <a:rPr lang="en-US" sz="2000" dirty="0"/>
              <a:t>		{ name: "Jane Doe", location: "London" },</a:t>
            </a:r>
          </a:p>
          <a:p>
            <a:r>
              <a:rPr lang="en-US" sz="2000" dirty="0"/>
              <a:t>		{ name: "John Smith", location: "Manchester" },</a:t>
            </a:r>
          </a:p>
          <a:p>
            <a:r>
              <a:rPr lang="en-US" sz="2000" dirty="0"/>
              <a:t>	              ]	}):</a:t>
            </a:r>
          </a:p>
          <a:p>
            <a:r>
              <a:rPr lang="en-US" sz="2000" dirty="0"/>
              <a:t>});</a:t>
            </a:r>
          </a:p>
        </p:txBody>
      </p:sp>
    </p:spTree>
    <p:extLst>
      <p:ext uri="{BB962C8B-B14F-4D97-AF65-F5344CB8AC3E}">
        <p14:creationId xmlns:p14="http://schemas.microsoft.com/office/powerpoint/2010/main" val="3422199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hlinkClick r:id="rId3"/>
              </a:rPr>
              <a:t>A CODE Recap</a:t>
            </a:r>
            <a:endParaRPr lang="en-US" dirty="0"/>
          </a:p>
        </p:txBody>
      </p:sp>
    </p:spTree>
    <p:extLst>
      <p:ext uri="{BB962C8B-B14F-4D97-AF65-F5344CB8AC3E}">
        <p14:creationId xmlns:p14="http://schemas.microsoft.com/office/powerpoint/2010/main" val="3913587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Concerns when Dealing with User Data</a:t>
            </a:r>
          </a:p>
        </p:txBody>
      </p:sp>
    </p:spTree>
    <p:extLst>
      <p:ext uri="{BB962C8B-B14F-4D97-AF65-F5344CB8AC3E}">
        <p14:creationId xmlns:p14="http://schemas.microsoft.com/office/powerpoint/2010/main" val="2118034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Legal</a:t>
            </a:r>
          </a:p>
        </p:txBody>
      </p:sp>
    </p:spTree>
    <p:extLst>
      <p:ext uri="{BB962C8B-B14F-4D97-AF65-F5344CB8AC3E}">
        <p14:creationId xmlns:p14="http://schemas.microsoft.com/office/powerpoint/2010/main" val="4055573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90928" y="110681"/>
            <a:ext cx="10515600" cy="1325563"/>
          </a:xfrm>
        </p:spPr>
        <p:txBody>
          <a:bodyPr>
            <a:normAutofit/>
          </a:bodyPr>
          <a:lstStyle/>
          <a:p>
            <a:pPr eaLnBrk="1" hangingPunct="1"/>
            <a:r>
              <a:rPr lang="en-US" sz="3600" b="1" dirty="0">
                <a:solidFill>
                  <a:srgbClr val="212911"/>
                </a:solidFill>
              </a:rPr>
              <a:t>Data Protection Act 1998  The eight principles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3" y="1555400"/>
            <a:ext cx="8066087" cy="452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34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1938" y="0"/>
            <a:ext cx="91360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524001" y="-17463"/>
            <a:ext cx="3419475" cy="3201988"/>
          </a:xfrm>
          <a:prstGeom prst="rect">
            <a:avLst/>
          </a:prstGeom>
          <a:solidFill>
            <a:schemeClr val="bg1"/>
          </a:solidFill>
        </p:spPr>
        <p:txBody>
          <a:bodyPr anchor="ctr">
            <a:spAutoFit/>
          </a:bodyPr>
          <a:lstStyle/>
          <a:p>
            <a:pPr eaLnBrk="0" fontAlgn="base" hangingPunct="0">
              <a:spcBef>
                <a:spcPct val="0"/>
              </a:spcBef>
              <a:spcAft>
                <a:spcPct val="0"/>
              </a:spcAft>
              <a:defRPr/>
            </a:pPr>
            <a:r>
              <a:rPr lang="en-GB" sz="2800" dirty="0">
                <a:solidFill>
                  <a:srgbClr val="26BCD7"/>
                </a:solidFill>
                <a:latin typeface="Arial" charset="0"/>
              </a:rPr>
              <a:t>I </a:t>
            </a:r>
            <a:r>
              <a:rPr lang="en-GB" sz="2800" dirty="0">
                <a:solidFill>
                  <a:srgbClr val="333399">
                    <a:lumMod val="75000"/>
                  </a:srgbClr>
                </a:solidFill>
                <a:latin typeface="Arial" charset="0"/>
              </a:rPr>
              <a:t>British Pregnancy Advice Service</a:t>
            </a:r>
          </a:p>
          <a:p>
            <a:pPr eaLnBrk="0" fontAlgn="base" hangingPunct="0">
              <a:spcBef>
                <a:spcPct val="0"/>
              </a:spcBef>
              <a:spcAft>
                <a:spcPct val="0"/>
              </a:spcAft>
              <a:defRPr/>
            </a:pPr>
            <a:r>
              <a:rPr lang="en-GB" b="1" dirty="0">
                <a:solidFill>
                  <a:srgbClr val="333399">
                    <a:lumMod val="75000"/>
                  </a:srgbClr>
                </a:solidFill>
                <a:latin typeface="Arial" charset="0"/>
              </a:rPr>
              <a:t>Date: 7 March 2014</a:t>
            </a:r>
          </a:p>
          <a:p>
            <a:pPr eaLnBrk="0" fontAlgn="base" hangingPunct="0">
              <a:spcBef>
                <a:spcPct val="0"/>
              </a:spcBef>
              <a:spcAft>
                <a:spcPct val="0"/>
              </a:spcAft>
              <a:defRPr/>
            </a:pPr>
            <a:endParaRPr lang="en-GB" b="1" dirty="0">
              <a:solidFill>
                <a:srgbClr val="333399">
                  <a:lumMod val="75000"/>
                </a:srgbClr>
              </a:solidFill>
              <a:latin typeface="Arial" charset="0"/>
            </a:endParaRPr>
          </a:p>
          <a:p>
            <a:pPr eaLnBrk="0" fontAlgn="base" hangingPunct="0">
              <a:spcBef>
                <a:spcPct val="0"/>
              </a:spcBef>
              <a:spcAft>
                <a:spcPct val="0"/>
              </a:spcAft>
              <a:defRPr/>
            </a:pPr>
            <a:r>
              <a:rPr lang="en-GB" sz="1600" b="1" dirty="0">
                <a:solidFill>
                  <a:srgbClr val="000000"/>
                </a:solidFill>
                <a:latin typeface="Arial" panose="020B0604020202020204" pitchFamily="34" charset="0"/>
                <a:cs typeface="Arial" panose="020B0604020202020204" pitchFamily="34" charset="0"/>
              </a:rPr>
              <a:t>British Pregnancy Advice Service fined £200,000. Hacker threatened to publish thousands of names of people who sought advice on abortion, pregnancy and contraception.</a:t>
            </a:r>
            <a:endParaRPr lang="en-GB" sz="1600" b="1" dirty="0">
              <a:solidFill>
                <a:srgbClr val="333399">
                  <a:lumMod val="75000"/>
                </a:srgbClr>
              </a:solidFill>
              <a:latin typeface="Arial" panose="020B0604020202020204" pitchFamily="34" charset="0"/>
              <a:cs typeface="Arial" panose="020B0604020202020204" pitchFamily="34" charset="0"/>
            </a:endParaRPr>
          </a:p>
          <a:p>
            <a:pPr eaLnBrk="0" fontAlgn="base" hangingPunct="0">
              <a:spcBef>
                <a:spcPct val="0"/>
              </a:spcBef>
              <a:spcAft>
                <a:spcPct val="0"/>
              </a:spcAft>
              <a:defRPr/>
            </a:pPr>
            <a:endParaRPr lang="en-GB" sz="1400" b="1" dirty="0">
              <a:solidFill>
                <a:srgbClr val="333399">
                  <a:lumMod val="75000"/>
                </a:srgbClr>
              </a:solidFill>
              <a:latin typeface="Arial" charset="0"/>
            </a:endParaRPr>
          </a:p>
        </p:txBody>
      </p:sp>
      <p:sp>
        <p:nvSpPr>
          <p:cNvPr id="37892" name="Rectangle 1"/>
          <p:cNvSpPr>
            <a:spLocks noChangeArrowheads="1"/>
          </p:cNvSpPr>
          <p:nvPr/>
        </p:nvSpPr>
        <p:spPr bwMode="auto">
          <a:xfrm>
            <a:off x="1524001" y="5157789"/>
            <a:ext cx="3419475" cy="922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110000"/>
              </a:lnSpc>
              <a:defRPr sz="2000">
                <a:solidFill>
                  <a:srgbClr val="54534A"/>
                </a:solidFill>
                <a:latin typeface="Verdana" pitchFamily="34" charset="0"/>
                <a:ea typeface="ＭＳ Ｐゴシック" pitchFamily="34" charset="-128"/>
              </a:defRPr>
            </a:lvl1pPr>
            <a:lvl2pPr marL="742950" indent="-285750" algn="l">
              <a:spcBef>
                <a:spcPct val="20000"/>
              </a:spcBef>
              <a:buChar char="–"/>
              <a:defRPr sz="2400">
                <a:solidFill>
                  <a:srgbClr val="54534A"/>
                </a:solidFill>
                <a:latin typeface="Verdana" pitchFamily="34" charset="0"/>
                <a:ea typeface="ＭＳ Ｐゴシック" pitchFamily="34" charset="-128"/>
              </a:defRPr>
            </a:lvl2pPr>
            <a:lvl3pPr marL="1143000" indent="-228600" algn="l">
              <a:spcBef>
                <a:spcPct val="20000"/>
              </a:spcBef>
              <a:buChar char="•"/>
              <a:defRPr sz="2400">
                <a:solidFill>
                  <a:srgbClr val="54534A"/>
                </a:solidFill>
                <a:latin typeface="Verdana" pitchFamily="34" charset="0"/>
                <a:ea typeface="ＭＳ Ｐゴシック" pitchFamily="34" charset="-128"/>
              </a:defRPr>
            </a:lvl3pPr>
            <a:lvl4pPr marL="1600200" indent="-228600" algn="l">
              <a:spcBef>
                <a:spcPct val="20000"/>
              </a:spcBef>
              <a:buChar char="–"/>
              <a:defRPr>
                <a:solidFill>
                  <a:srgbClr val="54534A"/>
                </a:solidFill>
                <a:latin typeface="Verdana" pitchFamily="34" charset="0"/>
                <a:ea typeface="ＭＳ Ｐゴシック" pitchFamily="34" charset="-128"/>
              </a:defRPr>
            </a:lvl4pPr>
            <a:lvl5pPr marL="2057400" indent="-228600" algn="l">
              <a:spcBef>
                <a:spcPct val="20000"/>
              </a:spcBef>
              <a:buChar char="»"/>
              <a:defRPr>
                <a:solidFill>
                  <a:srgbClr val="54534A"/>
                </a:solidFill>
                <a:latin typeface="Verdana" pitchFamily="34" charset="0"/>
                <a:ea typeface="ＭＳ Ｐゴシック" pitchFamily="34" charset="-128"/>
              </a:defRPr>
            </a:lvl5pPr>
            <a:lvl6pPr marL="25146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6pPr>
            <a:lvl7pPr marL="29718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7pPr>
            <a:lvl8pPr marL="34290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8pPr>
            <a:lvl9pPr marL="3886200" indent="-228600" eaLnBrk="0" fontAlgn="base" hangingPunct="0">
              <a:spcBef>
                <a:spcPct val="20000"/>
              </a:spcBef>
              <a:spcAft>
                <a:spcPct val="0"/>
              </a:spcAft>
              <a:buChar char="»"/>
              <a:defRPr>
                <a:solidFill>
                  <a:srgbClr val="54534A"/>
                </a:solidFill>
                <a:latin typeface="Verdana" pitchFamily="34" charset="0"/>
                <a:ea typeface="ＭＳ Ｐゴシック" pitchFamily="34" charset="-128"/>
              </a:defRPr>
            </a:lvl9pPr>
          </a:lstStyle>
          <a:p>
            <a:pPr eaLnBrk="0" fontAlgn="base" hangingPunct="0">
              <a:lnSpc>
                <a:spcPct val="100000"/>
              </a:lnSpc>
              <a:spcBef>
                <a:spcPct val="0"/>
              </a:spcBef>
              <a:spcAft>
                <a:spcPct val="0"/>
              </a:spcAft>
            </a:pPr>
            <a:r>
              <a:rPr lang="en-GB" altLang="en-US" sz="1800" b="1"/>
              <a:t>Abortion provider BPAS fined £200,000 for data breach</a:t>
            </a:r>
            <a:endParaRPr lang="en-GB" altLang="en-US" sz="1800">
              <a:solidFill>
                <a:srgbClr val="000000"/>
              </a:solidFill>
              <a:latin typeface="Arial" charset="0"/>
            </a:endParaRPr>
          </a:p>
        </p:txBody>
      </p:sp>
      <p:pic>
        <p:nvPicPr>
          <p:cNvPr id="378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429000"/>
            <a:ext cx="2717800" cy="172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3686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with windows and text&#10;&#10;Description automatically generated">
            <a:extLst>
              <a:ext uri="{FF2B5EF4-FFF2-40B4-BE49-F238E27FC236}">
                <a16:creationId xmlns:a16="http://schemas.microsoft.com/office/drawing/2014/main" id="{A75B533D-7FD5-EF3B-9E6B-588CF8AFC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622" y="914400"/>
            <a:ext cx="7772400" cy="4601619"/>
          </a:xfrm>
          <a:prstGeom prst="rect">
            <a:avLst/>
          </a:prstGeom>
        </p:spPr>
      </p:pic>
    </p:spTree>
    <p:extLst>
      <p:ext uri="{BB962C8B-B14F-4D97-AF65-F5344CB8AC3E}">
        <p14:creationId xmlns:p14="http://schemas.microsoft.com/office/powerpoint/2010/main" val="395537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cell phone&#10;&#10;Description automatically generated">
            <a:extLst>
              <a:ext uri="{FF2B5EF4-FFF2-40B4-BE49-F238E27FC236}">
                <a16:creationId xmlns:a16="http://schemas.microsoft.com/office/drawing/2014/main" id="{4421A1E4-D62A-B7FB-1B66-478DF587D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675" y="0"/>
            <a:ext cx="7084650" cy="6858000"/>
          </a:xfrm>
          <a:prstGeom prst="rect">
            <a:avLst/>
          </a:prstGeom>
        </p:spPr>
      </p:pic>
    </p:spTree>
    <p:extLst>
      <p:ext uri="{BB962C8B-B14F-4D97-AF65-F5344CB8AC3E}">
        <p14:creationId xmlns:p14="http://schemas.microsoft.com/office/powerpoint/2010/main" val="577687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84710" y="0"/>
            <a:ext cx="9515309" cy="1063699"/>
          </a:xfrm>
        </p:spPr>
        <p:txBody>
          <a:bodyPr/>
          <a:lstStyle/>
          <a:p>
            <a:br>
              <a:rPr lang="en-US" sz="4000" b="1" dirty="0"/>
            </a:br>
            <a:r>
              <a:rPr lang="en-US" sz="4000" b="1" dirty="0"/>
              <a:t>The General Data Protection Regulation (GDPR)</a:t>
            </a:r>
          </a:p>
        </p:txBody>
      </p:sp>
      <p:sp>
        <p:nvSpPr>
          <p:cNvPr id="3" name="TextBox 2">
            <a:extLst>
              <a:ext uri="{FF2B5EF4-FFF2-40B4-BE49-F238E27FC236}">
                <a16:creationId xmlns:a16="http://schemas.microsoft.com/office/drawing/2014/main" id="{70875EB7-4DB2-F78D-D52F-1AA279B61921}"/>
              </a:ext>
            </a:extLst>
          </p:cNvPr>
          <p:cNvSpPr txBox="1"/>
          <p:nvPr/>
        </p:nvSpPr>
        <p:spPr>
          <a:xfrm>
            <a:off x="851314" y="1887021"/>
            <a:ext cx="9182100" cy="2677656"/>
          </a:xfrm>
          <a:prstGeom prst="rect">
            <a:avLst/>
          </a:prstGeom>
          <a:noFill/>
        </p:spPr>
        <p:txBody>
          <a:bodyPr wrap="square" rtlCol="0">
            <a:spAutoFit/>
          </a:bodyPr>
          <a:lstStyle/>
          <a:p>
            <a:r>
              <a:rPr lang="en-GB" sz="2800" b="1" i="0" dirty="0">
                <a:effectLst/>
                <a:latin typeface="Söhne"/>
              </a:rPr>
              <a:t>Lawfulness, Fairness, and Transparency</a:t>
            </a:r>
          </a:p>
          <a:p>
            <a:r>
              <a:rPr lang="en-GB" sz="2800" b="1" i="0" dirty="0">
                <a:effectLst/>
                <a:latin typeface="Söhne"/>
              </a:rPr>
              <a:t>Purpose Limitation</a:t>
            </a:r>
          </a:p>
          <a:p>
            <a:r>
              <a:rPr lang="en-GB" sz="2800" b="1" i="0" dirty="0">
                <a:effectLst/>
                <a:latin typeface="Söhne"/>
              </a:rPr>
              <a:t>Data Minimisation</a:t>
            </a:r>
          </a:p>
          <a:p>
            <a:r>
              <a:rPr lang="en-GB" sz="2800" b="1" i="0" dirty="0">
                <a:effectLst/>
                <a:latin typeface="Söhne"/>
              </a:rPr>
              <a:t>Accuracy</a:t>
            </a:r>
          </a:p>
          <a:p>
            <a:r>
              <a:rPr lang="en-GB" sz="2800" b="1" i="0" dirty="0">
                <a:effectLst/>
                <a:latin typeface="Söhne"/>
              </a:rPr>
              <a:t>Integrity and Confidentiality (Security)</a:t>
            </a:r>
            <a:endParaRPr lang="en-GB" sz="2800" b="1" dirty="0">
              <a:latin typeface="Söhne"/>
            </a:endParaRPr>
          </a:p>
          <a:p>
            <a:r>
              <a:rPr lang="en-GB" sz="2800" b="1" i="0" dirty="0">
                <a:effectLst/>
                <a:latin typeface="Söhne"/>
              </a:rPr>
              <a:t>Accountability</a:t>
            </a:r>
          </a:p>
        </p:txBody>
      </p:sp>
    </p:spTree>
    <p:extLst>
      <p:ext uri="{BB962C8B-B14F-4D97-AF65-F5344CB8AC3E}">
        <p14:creationId xmlns:p14="http://schemas.microsoft.com/office/powerpoint/2010/main" val="637476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Technical</a:t>
            </a:r>
          </a:p>
        </p:txBody>
      </p:sp>
    </p:spTree>
    <p:extLst>
      <p:ext uri="{BB962C8B-B14F-4D97-AF65-F5344CB8AC3E}">
        <p14:creationId xmlns:p14="http://schemas.microsoft.com/office/powerpoint/2010/main" val="1600923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err="1"/>
              <a:t>Sanitising</a:t>
            </a:r>
            <a:r>
              <a:rPr lang="en-US" dirty="0"/>
              <a:t> User Input</a:t>
            </a:r>
          </a:p>
        </p:txBody>
      </p:sp>
    </p:spTree>
    <p:extLst>
      <p:ext uri="{BB962C8B-B14F-4D97-AF65-F5344CB8AC3E}">
        <p14:creationId xmlns:p14="http://schemas.microsoft.com/office/powerpoint/2010/main" val="3601545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84709" y="107576"/>
            <a:ext cx="9515309" cy="1063699"/>
          </a:xfrm>
        </p:spPr>
        <p:txBody>
          <a:bodyPr/>
          <a:lstStyle/>
          <a:p>
            <a:br>
              <a:rPr lang="en-US" sz="4000" b="1" dirty="0"/>
            </a:br>
            <a:r>
              <a:rPr lang="en-US" sz="4000" b="1" dirty="0"/>
              <a:t>Not sanitizing user input can lead to various security vulnerabilities</a:t>
            </a:r>
          </a:p>
        </p:txBody>
      </p:sp>
      <p:sp>
        <p:nvSpPr>
          <p:cNvPr id="3" name="TextBox 2">
            <a:extLst>
              <a:ext uri="{FF2B5EF4-FFF2-40B4-BE49-F238E27FC236}">
                <a16:creationId xmlns:a16="http://schemas.microsoft.com/office/drawing/2014/main" id="{70875EB7-4DB2-F78D-D52F-1AA279B61921}"/>
              </a:ext>
            </a:extLst>
          </p:cNvPr>
          <p:cNvSpPr txBox="1"/>
          <p:nvPr/>
        </p:nvSpPr>
        <p:spPr>
          <a:xfrm>
            <a:off x="937375" y="2876725"/>
            <a:ext cx="9182100" cy="1384995"/>
          </a:xfrm>
          <a:prstGeom prst="rect">
            <a:avLst/>
          </a:prstGeom>
          <a:noFill/>
        </p:spPr>
        <p:txBody>
          <a:bodyPr wrap="square" rtlCol="0">
            <a:spAutoFit/>
          </a:bodyPr>
          <a:lstStyle/>
          <a:p>
            <a:pPr marL="457200" indent="-457200">
              <a:buFont typeface="Wingdings" pitchFamily="2" charset="2"/>
              <a:buChar char="ü"/>
            </a:pPr>
            <a:r>
              <a:rPr lang="en-GB" sz="2800" b="1" i="0" dirty="0">
                <a:effectLst/>
                <a:latin typeface="Söhne"/>
              </a:rPr>
              <a:t>SQL Injection:</a:t>
            </a:r>
          </a:p>
          <a:p>
            <a:pPr marL="457200" indent="-457200">
              <a:buFont typeface="Wingdings" pitchFamily="2" charset="2"/>
              <a:buChar char="ü"/>
            </a:pPr>
            <a:r>
              <a:rPr lang="en-GB" sz="2800" b="1" i="0" dirty="0">
                <a:effectLst/>
                <a:latin typeface="Söhne"/>
              </a:rPr>
              <a:t>Code Injection</a:t>
            </a:r>
          </a:p>
          <a:p>
            <a:pPr marL="457200" indent="-457200">
              <a:buFont typeface="Wingdings" pitchFamily="2" charset="2"/>
              <a:buChar char="ü"/>
            </a:pPr>
            <a:r>
              <a:rPr lang="en-GB" sz="2800" b="1" i="0" dirty="0">
                <a:effectLst/>
                <a:latin typeface="Söhne"/>
              </a:rPr>
              <a:t>Command Injection</a:t>
            </a:r>
          </a:p>
        </p:txBody>
      </p:sp>
    </p:spTree>
    <p:extLst>
      <p:ext uri="{BB962C8B-B14F-4D97-AF65-F5344CB8AC3E}">
        <p14:creationId xmlns:p14="http://schemas.microsoft.com/office/powerpoint/2010/main" val="1667264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This Week</a:t>
            </a:r>
            <a:endParaRPr lang="en-US" sz="2400" b="1" dirty="0"/>
          </a:p>
        </p:txBody>
      </p:sp>
      <p:sp>
        <p:nvSpPr>
          <p:cNvPr id="6" name="object 3">
            <a:extLst>
              <a:ext uri="{FF2B5EF4-FFF2-40B4-BE49-F238E27FC236}">
                <a16:creationId xmlns:a16="http://schemas.microsoft.com/office/drawing/2014/main" id="{6441D00D-90D2-A885-43B0-3A636872E32C}"/>
              </a:ext>
            </a:extLst>
          </p:cNvPr>
          <p:cNvSpPr txBox="1"/>
          <p:nvPr/>
        </p:nvSpPr>
        <p:spPr>
          <a:xfrm>
            <a:off x="948917" y="1390083"/>
            <a:ext cx="10652443" cy="3273972"/>
          </a:xfrm>
          <a:prstGeom prst="rect">
            <a:avLst/>
          </a:prstGeom>
        </p:spPr>
        <p:txBody>
          <a:bodyPr vert="horz" wrap="square" lIns="0" tIns="110489" rIns="0" bIns="0" rtlCol="0">
            <a:spAutoFit/>
          </a:bodyPr>
          <a:lstStyle/>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This week, we will conclude the web part of the module.  </a:t>
            </a:r>
          </a:p>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Specifically, we will consider:</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How to Create a full-stack web application using Node.js, Express, and </a:t>
            </a:r>
            <a:r>
              <a:rPr lang="en-GB" sz="2400" b="1" dirty="0">
                <a:solidFill>
                  <a:srgbClr val="404040"/>
                </a:solidFill>
                <a:cs typeface="Calibri"/>
              </a:rPr>
              <a:t>MySQL.</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The various compliance issues and best practices surrounding the development of web applications.</a:t>
            </a:r>
          </a:p>
          <a:p>
            <a:pPr marL="812800" lvl="1" indent="-342900">
              <a:spcBef>
                <a:spcPts val="869"/>
              </a:spcBef>
              <a:buFont typeface="Wingdings" pitchFamily="2" charset="2"/>
              <a:buChar char="ü"/>
              <a:tabLst>
                <a:tab pos="354965" algn="l"/>
                <a:tab pos="355600" algn="l"/>
              </a:tabLst>
            </a:pPr>
            <a:r>
              <a:rPr lang="en-GB" sz="2400" dirty="0">
                <a:solidFill>
                  <a:srgbClr val="404040"/>
                </a:solidFill>
                <a:cs typeface="Calibri"/>
              </a:rPr>
              <a:t>How to </a:t>
            </a:r>
            <a:r>
              <a:rPr lang="en-GB" sz="2400" dirty="0">
                <a:solidFill>
                  <a:srgbClr val="494C4E"/>
                </a:solidFill>
                <a:latin typeface="Lato" panose="020F0502020204030203" pitchFamily="34" charset="0"/>
                <a:cs typeface="Calibri"/>
              </a:rPr>
              <a:t>i</a:t>
            </a:r>
            <a:r>
              <a:rPr lang="en-GB" sz="2400" b="0" i="0" dirty="0">
                <a:solidFill>
                  <a:srgbClr val="494C4E"/>
                </a:solidFill>
                <a:effectLst/>
                <a:latin typeface="Lato" panose="020F0502020204030203" pitchFamily="34" charset="0"/>
              </a:rPr>
              <a:t>mplement simple data validation on the server and client side.</a:t>
            </a:r>
          </a:p>
          <a:p>
            <a:pPr marL="812800" lvl="1" indent="-342900">
              <a:spcBef>
                <a:spcPts val="869"/>
              </a:spcBef>
              <a:buFont typeface="Wingdings" pitchFamily="2" charset="2"/>
              <a:buChar char="ü"/>
              <a:tabLst>
                <a:tab pos="354965" algn="l"/>
                <a:tab pos="355600" algn="l"/>
              </a:tabLst>
            </a:pPr>
            <a:r>
              <a:rPr lang="en-GB" sz="2400" dirty="0">
                <a:solidFill>
                  <a:srgbClr val="494C4E"/>
                </a:solidFill>
                <a:latin typeface="Lato" panose="020F0502020204030203" pitchFamily="34" charset="0"/>
              </a:rPr>
              <a:t>Understand the three-tier architecture.</a:t>
            </a:r>
            <a:endParaRPr lang="en-GB" sz="2400" b="0" i="0" dirty="0">
              <a:solidFill>
                <a:srgbClr val="494C4E"/>
              </a:solidFill>
              <a:effectLst/>
              <a:latin typeface="Lato" panose="020F0502020204030203" pitchFamily="34" charset="0"/>
            </a:endParaRPr>
          </a:p>
        </p:txBody>
      </p:sp>
    </p:spTree>
    <p:extLst>
      <p:ext uri="{BB962C8B-B14F-4D97-AF65-F5344CB8AC3E}">
        <p14:creationId xmlns:p14="http://schemas.microsoft.com/office/powerpoint/2010/main" val="1182673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906000" y="6096000"/>
            <a:ext cx="609600" cy="609600"/>
          </a:xfrm>
          <a:prstGeom prst="rect">
            <a:avLst/>
          </a:prstGeom>
        </p:spPr>
      </p:pic>
      <p:sp>
        <p:nvSpPr>
          <p:cNvPr id="4" name="object 4"/>
          <p:cNvSpPr txBox="1">
            <a:spLocks noGrp="1"/>
          </p:cNvSpPr>
          <p:nvPr>
            <p:ph type="sldNum" sz="quarter" idx="7"/>
          </p:nvPr>
        </p:nvSpPr>
        <p:spPr>
          <a:xfrm>
            <a:off x="10134600" y="6436738"/>
            <a:ext cx="2743200" cy="204351"/>
          </a:xfrm>
          <a:prstGeom prst="rect">
            <a:avLst/>
          </a:prstGeom>
        </p:spPr>
        <p:txBody>
          <a:bodyPr vert="horz" wrap="square" lIns="0" tIns="0" rIns="0" bIns="0" rtlCol="0" anchor="ctr">
            <a:spAutoFit/>
          </a:bodyPr>
          <a:lstStyle/>
          <a:p>
            <a:pPr marL="38100">
              <a:lnSpc>
                <a:spcPts val="1650"/>
              </a:lnSpc>
            </a:pPr>
            <a:fld id="{81D60167-4931-47E6-BA6A-407CBD079E47}" type="slidenum">
              <a:rPr spc="-25" dirty="0"/>
              <a:pPr marL="38100">
                <a:lnSpc>
                  <a:spcPts val="1650"/>
                </a:lnSpc>
              </a:pPr>
              <a:t>40</a:t>
            </a:fld>
            <a:endParaRPr spc="-25" dirty="0"/>
          </a:p>
        </p:txBody>
      </p:sp>
      <p:sp>
        <p:nvSpPr>
          <p:cNvPr id="5" name="object 5"/>
          <p:cNvSpPr txBox="1">
            <a:spLocks noGrp="1"/>
          </p:cNvSpPr>
          <p:nvPr>
            <p:ph type="ftr" sz="quarter" idx="5"/>
          </p:nvPr>
        </p:nvSpPr>
        <p:spPr>
          <a:xfrm>
            <a:off x="5562600" y="6447927"/>
            <a:ext cx="4114800" cy="181973"/>
          </a:xfrm>
          <a:prstGeom prst="rect">
            <a:avLst/>
          </a:prstGeom>
        </p:spPr>
        <p:txBody>
          <a:bodyPr vert="horz" wrap="square" lIns="0" tIns="0" rIns="0" bIns="0" rtlCol="0" anchor="ctr">
            <a:spAutoFit/>
          </a:bodyPr>
          <a:lstStyle/>
          <a:p>
            <a:pPr marL="12700">
              <a:lnSpc>
                <a:spcPts val="1435"/>
              </a:lnSpc>
            </a:pPr>
            <a:r>
              <a:rPr spc="-10" dirty="0"/>
              <a:t>Web</a:t>
            </a:r>
            <a:r>
              <a:rPr spc="-35" dirty="0"/>
              <a:t> </a:t>
            </a:r>
            <a:r>
              <a:rPr dirty="0"/>
              <a:t>and</a:t>
            </a:r>
            <a:r>
              <a:rPr spc="-25" dirty="0"/>
              <a:t> </a:t>
            </a:r>
            <a:r>
              <a:rPr spc="-10" dirty="0"/>
              <a:t>Database</a:t>
            </a:r>
            <a:r>
              <a:rPr spc="-20" dirty="0"/>
              <a:t> </a:t>
            </a:r>
            <a:r>
              <a:rPr spc="-10" dirty="0"/>
              <a:t>Systems</a:t>
            </a:r>
            <a:r>
              <a:rPr spc="-45" dirty="0"/>
              <a:t> </a:t>
            </a:r>
            <a:r>
              <a:rPr spc="-10" dirty="0"/>
              <a:t>(COM1025)</a:t>
            </a:r>
          </a:p>
        </p:txBody>
      </p:sp>
      <p:pic>
        <p:nvPicPr>
          <p:cNvPr id="9" name="Picture 8" descr="A qr code on a white background&#10;&#10;Description automatically generated">
            <a:extLst>
              <a:ext uri="{FF2B5EF4-FFF2-40B4-BE49-F238E27FC236}">
                <a16:creationId xmlns:a16="http://schemas.microsoft.com/office/drawing/2014/main" id="{EEFAFB04-B877-5F96-F5E8-F4CA835B1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168400"/>
            <a:ext cx="4071292" cy="3403600"/>
          </a:xfrm>
          <a:prstGeom prst="rect">
            <a:avLst/>
          </a:prstGeom>
        </p:spPr>
      </p:pic>
      <p:sp>
        <p:nvSpPr>
          <p:cNvPr id="10" name="TextBox 9">
            <a:extLst>
              <a:ext uri="{FF2B5EF4-FFF2-40B4-BE49-F238E27FC236}">
                <a16:creationId xmlns:a16="http://schemas.microsoft.com/office/drawing/2014/main" id="{A97EA2F4-CE9B-6F80-DB67-3BE1C4D15EC2}"/>
              </a:ext>
            </a:extLst>
          </p:cNvPr>
          <p:cNvSpPr txBox="1"/>
          <p:nvPr/>
        </p:nvSpPr>
        <p:spPr>
          <a:xfrm>
            <a:off x="3759463" y="5037657"/>
            <a:ext cx="4472250" cy="369332"/>
          </a:xfrm>
          <a:prstGeom prst="rect">
            <a:avLst/>
          </a:prstGeom>
          <a:noFill/>
        </p:spPr>
        <p:txBody>
          <a:bodyPr wrap="none" rtlCol="0">
            <a:spAutoFit/>
          </a:bodyPr>
          <a:lstStyle/>
          <a:p>
            <a:r>
              <a:rPr lang="en-GB" dirty="0"/>
              <a:t>Visit: https://http-server-</a:t>
            </a:r>
            <a:r>
              <a:rPr lang="en-GB" dirty="0" err="1"/>
              <a:t>leqm.onrender.com</a:t>
            </a:r>
            <a:r>
              <a:rPr lang="en-GB" dirty="0"/>
              <a:t>/</a:t>
            </a:r>
          </a:p>
        </p:txBody>
      </p:sp>
    </p:spTree>
    <p:extLst>
      <p:ext uri="{BB962C8B-B14F-4D97-AF65-F5344CB8AC3E}">
        <p14:creationId xmlns:p14="http://schemas.microsoft.com/office/powerpoint/2010/main" val="499967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84709" y="107576"/>
            <a:ext cx="9515309" cy="1063699"/>
          </a:xfrm>
        </p:spPr>
        <p:txBody>
          <a:bodyPr/>
          <a:lstStyle/>
          <a:p>
            <a:br>
              <a:rPr lang="en-US" sz="4000" b="1" dirty="0"/>
            </a:br>
            <a:r>
              <a:rPr lang="en-GB" sz="3200" b="0" i="0" dirty="0">
                <a:effectLst/>
                <a:latin typeface="Söhne Mono"/>
              </a:rPr>
              <a:t>Escape EJS Templates</a:t>
            </a:r>
            <a:endParaRPr lang="en-US" sz="4000" b="1" dirty="0"/>
          </a:p>
        </p:txBody>
      </p:sp>
      <p:sp>
        <p:nvSpPr>
          <p:cNvPr id="2" name="Rounded Rectangle 1">
            <a:extLst>
              <a:ext uri="{FF2B5EF4-FFF2-40B4-BE49-F238E27FC236}">
                <a16:creationId xmlns:a16="http://schemas.microsoft.com/office/drawing/2014/main" id="{7EE1541A-1F29-1312-604B-7C64A20C9396}"/>
              </a:ext>
            </a:extLst>
          </p:cNvPr>
          <p:cNvSpPr/>
          <p:nvPr/>
        </p:nvSpPr>
        <p:spPr>
          <a:xfrm>
            <a:off x="602429" y="1731983"/>
            <a:ext cx="11241741" cy="43676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800" b="0" i="0" dirty="0">
                <a:solidFill>
                  <a:srgbClr val="FFFFFF"/>
                </a:solidFill>
                <a:effectLst/>
                <a:latin typeface="Söhne Mono"/>
              </a:rPr>
              <a:t>&lt;%= </a:t>
            </a:r>
            <a:r>
              <a:rPr lang="en-GB" sz="2800" b="0" i="0" dirty="0" err="1">
                <a:solidFill>
                  <a:srgbClr val="FFFFFF"/>
                </a:solidFill>
                <a:effectLst/>
                <a:latin typeface="Söhne Mono"/>
              </a:rPr>
              <a:t>userName</a:t>
            </a:r>
            <a:r>
              <a:rPr lang="en-GB" sz="2800" b="0" i="0" dirty="0">
                <a:solidFill>
                  <a:srgbClr val="FFFFFF"/>
                </a:solidFill>
                <a:effectLst/>
                <a:latin typeface="Söhne Mono"/>
              </a:rPr>
              <a:t> %&gt; &lt;!-– this sanitises the output --&gt;</a:t>
            </a:r>
          </a:p>
          <a:p>
            <a:endParaRPr lang="en-GB" sz="2800" dirty="0">
              <a:solidFill>
                <a:srgbClr val="FFFFFF"/>
              </a:solidFill>
              <a:latin typeface="Söhne Mono"/>
            </a:endParaRPr>
          </a:p>
          <a:p>
            <a:r>
              <a:rPr lang="en-GB" sz="2400" b="0" i="0" dirty="0">
                <a:solidFill>
                  <a:srgbClr val="FFFFFF"/>
                </a:solidFill>
                <a:effectLst/>
                <a:latin typeface="Söhne Mono"/>
              </a:rPr>
              <a:t>&lt;%- </a:t>
            </a:r>
            <a:r>
              <a:rPr lang="en-GB" sz="2400" b="0" i="0" dirty="0" err="1">
                <a:solidFill>
                  <a:srgbClr val="FFFFFF"/>
                </a:solidFill>
                <a:effectLst/>
                <a:latin typeface="Söhne Mono"/>
              </a:rPr>
              <a:t>userName</a:t>
            </a:r>
            <a:r>
              <a:rPr lang="en-GB" sz="2400" b="0" i="0" dirty="0">
                <a:solidFill>
                  <a:srgbClr val="FFFFFF"/>
                </a:solidFill>
                <a:effectLst/>
                <a:latin typeface="Söhne Mono"/>
              </a:rPr>
              <a:t> %&gt; &lt;!-– this  this does not sanitise the output --&gt;</a:t>
            </a:r>
            <a:endParaRPr lang="en-GB" sz="2400" dirty="0"/>
          </a:p>
          <a:p>
            <a:endParaRPr lang="en-GB" sz="2500" dirty="0"/>
          </a:p>
        </p:txBody>
      </p:sp>
    </p:spTree>
    <p:extLst>
      <p:ext uri="{BB962C8B-B14F-4D97-AF65-F5344CB8AC3E}">
        <p14:creationId xmlns:p14="http://schemas.microsoft.com/office/powerpoint/2010/main" val="2885437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684709" y="107576"/>
            <a:ext cx="9515309" cy="1063699"/>
          </a:xfrm>
        </p:spPr>
        <p:txBody>
          <a:bodyPr/>
          <a:lstStyle/>
          <a:p>
            <a:br>
              <a:rPr lang="en-US" sz="4000" b="1" dirty="0"/>
            </a:br>
            <a:r>
              <a:rPr lang="en-GB" sz="3200" b="0" i="0" dirty="0">
                <a:effectLst/>
                <a:latin typeface="Söhne Mono"/>
              </a:rPr>
              <a:t>Use parameterized query to prevent SQL injection</a:t>
            </a:r>
            <a:endParaRPr lang="en-US" sz="4000" b="1" dirty="0"/>
          </a:p>
        </p:txBody>
      </p:sp>
      <p:sp>
        <p:nvSpPr>
          <p:cNvPr id="2" name="Rounded Rectangle 1">
            <a:extLst>
              <a:ext uri="{FF2B5EF4-FFF2-40B4-BE49-F238E27FC236}">
                <a16:creationId xmlns:a16="http://schemas.microsoft.com/office/drawing/2014/main" id="{7EE1541A-1F29-1312-604B-7C64A20C9396}"/>
              </a:ext>
            </a:extLst>
          </p:cNvPr>
          <p:cNvSpPr/>
          <p:nvPr/>
        </p:nvSpPr>
        <p:spPr>
          <a:xfrm>
            <a:off x="591671" y="1914862"/>
            <a:ext cx="11241741" cy="436760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2500" dirty="0" err="1"/>
              <a:t>app.get</a:t>
            </a:r>
            <a:r>
              <a:rPr lang="en-GB" sz="2500" dirty="0"/>
              <a:t>('/students/view/:id', async (</a:t>
            </a:r>
            <a:r>
              <a:rPr lang="en-GB" sz="2500" dirty="0" err="1"/>
              <a:t>req</a:t>
            </a:r>
            <a:r>
              <a:rPr lang="en-GB" sz="2500" dirty="0"/>
              <a:t>, res) =&gt; {</a:t>
            </a:r>
          </a:p>
          <a:p>
            <a:r>
              <a:rPr lang="en-GB" sz="2500" dirty="0"/>
              <a:t>	</a:t>
            </a:r>
            <a:r>
              <a:rPr lang="en-GB" sz="2500" dirty="0" err="1"/>
              <a:t>const</a:t>
            </a:r>
            <a:r>
              <a:rPr lang="en-GB" sz="2500" dirty="0"/>
              <a:t> student = await </a:t>
            </a:r>
            <a:r>
              <a:rPr lang="en-GB" sz="2500" dirty="0" err="1"/>
              <a:t>connection.query</a:t>
            </a:r>
            <a:r>
              <a:rPr lang="en-GB" sz="2500" dirty="0"/>
              <a:t>('SELECT * FROM STUDENT WHERE URN = ?', [</a:t>
            </a:r>
            <a:r>
              <a:rPr lang="en-GB" sz="2500" dirty="0" err="1"/>
              <a:t>req.params.id</a:t>
            </a:r>
            <a:r>
              <a:rPr lang="en-GB" sz="2500" dirty="0"/>
              <a:t>]);</a:t>
            </a:r>
          </a:p>
          <a:p>
            <a:r>
              <a:rPr lang="en-GB" sz="2500" dirty="0"/>
              <a:t>	</a:t>
            </a:r>
            <a:r>
              <a:rPr lang="en-GB" sz="2500" dirty="0" err="1"/>
              <a:t>res.render</a:t>
            </a:r>
            <a:r>
              <a:rPr lang="en-GB" sz="2500" dirty="0"/>
              <a:t>('</a:t>
            </a:r>
            <a:r>
              <a:rPr lang="en-GB" sz="2500" dirty="0" err="1"/>
              <a:t>student_view</a:t>
            </a:r>
            <a:r>
              <a:rPr lang="en-GB" sz="2500" dirty="0"/>
              <a:t>', { student: student[0] });</a:t>
            </a:r>
          </a:p>
          <a:p>
            <a:r>
              <a:rPr lang="en-GB" sz="2500" dirty="0"/>
              <a:t>});</a:t>
            </a:r>
          </a:p>
        </p:txBody>
      </p:sp>
    </p:spTree>
    <p:extLst>
      <p:ext uri="{BB962C8B-B14F-4D97-AF65-F5344CB8AC3E}">
        <p14:creationId xmlns:p14="http://schemas.microsoft.com/office/powerpoint/2010/main" val="2660723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End of lecture</a:t>
            </a:r>
          </a:p>
        </p:txBody>
      </p:sp>
    </p:spTree>
    <p:extLst>
      <p:ext uri="{BB962C8B-B14F-4D97-AF65-F5344CB8AC3E}">
        <p14:creationId xmlns:p14="http://schemas.microsoft.com/office/powerpoint/2010/main" val="3116187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1690526" y="2017888"/>
            <a:ext cx="9460693" cy="1411112"/>
          </a:xfrm>
        </p:spPr>
        <p:txBody>
          <a:bodyPr/>
          <a:lstStyle/>
          <a:p>
            <a:r>
              <a:rPr lang="en-US" dirty="0"/>
              <a:t>Deployment</a:t>
            </a:r>
          </a:p>
        </p:txBody>
      </p:sp>
    </p:spTree>
    <p:extLst>
      <p:ext uri="{BB962C8B-B14F-4D97-AF65-F5344CB8AC3E}">
        <p14:creationId xmlns:p14="http://schemas.microsoft.com/office/powerpoint/2010/main" val="48956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622-E8AD-163C-93D8-A04B342663A0}"/>
              </a:ext>
            </a:extLst>
          </p:cNvPr>
          <p:cNvSpPr>
            <a:spLocks noGrp="1"/>
          </p:cNvSpPr>
          <p:nvPr>
            <p:ph type="ctrTitle"/>
          </p:nvPr>
        </p:nvSpPr>
        <p:spPr>
          <a:xfrm>
            <a:off x="769122" y="456370"/>
            <a:ext cx="8595361" cy="654267"/>
          </a:xfrm>
        </p:spPr>
        <p:txBody>
          <a:bodyPr/>
          <a:lstStyle/>
          <a:p>
            <a:r>
              <a:rPr lang="en-US" sz="2800" b="1" dirty="0">
                <a:latin typeface="Calibri" panose="020F0502020204030204" pitchFamily="34" charset="0"/>
                <a:ea typeface="Tahoma" panose="020B0604030504040204" pitchFamily="34" charset="0"/>
                <a:cs typeface="Calibri" panose="020F0502020204030204" pitchFamily="34" charset="0"/>
              </a:rPr>
              <a:t>Disclaimer About the Lab</a:t>
            </a:r>
            <a:endParaRPr lang="en-US" sz="2400" b="1" dirty="0"/>
          </a:p>
        </p:txBody>
      </p:sp>
      <p:sp>
        <p:nvSpPr>
          <p:cNvPr id="6" name="object 3">
            <a:extLst>
              <a:ext uri="{FF2B5EF4-FFF2-40B4-BE49-F238E27FC236}">
                <a16:creationId xmlns:a16="http://schemas.microsoft.com/office/drawing/2014/main" id="{6441D00D-90D2-A885-43B0-3A636872E32C}"/>
              </a:ext>
            </a:extLst>
          </p:cNvPr>
          <p:cNvSpPr txBox="1"/>
          <p:nvPr/>
        </p:nvSpPr>
        <p:spPr>
          <a:xfrm>
            <a:off x="948917" y="1390083"/>
            <a:ext cx="10652443" cy="2789224"/>
          </a:xfrm>
          <a:prstGeom prst="rect">
            <a:avLst/>
          </a:prstGeom>
        </p:spPr>
        <p:txBody>
          <a:bodyPr vert="horz" wrap="square" lIns="0" tIns="110489" rIns="0" bIns="0" rtlCol="0">
            <a:spAutoFit/>
          </a:bodyPr>
          <a:lstStyle/>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This week, I don’t expect you to complete the lab in one sitting.  </a:t>
            </a:r>
          </a:p>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I will release a full, in-depth tutorial video on how to complete the lab.</a:t>
            </a:r>
          </a:p>
          <a:p>
            <a:pPr marL="355600" indent="-342900">
              <a:spcBef>
                <a:spcPts val="869"/>
              </a:spcBef>
              <a:buFont typeface="Arial" panose="020B0604020202020204" pitchFamily="34" charset="0"/>
              <a:buChar char="•"/>
              <a:tabLst>
                <a:tab pos="354965" algn="l"/>
                <a:tab pos="355600" algn="l"/>
              </a:tabLst>
            </a:pPr>
            <a:r>
              <a:rPr lang="en-GB" sz="2400" dirty="0">
                <a:solidFill>
                  <a:srgbClr val="404040"/>
                </a:solidFill>
                <a:cs typeface="Calibri"/>
              </a:rPr>
              <a:t>After completing the lab, you’ll be able to finish all non-advanced tasks of the assessment. </a:t>
            </a:r>
          </a:p>
          <a:p>
            <a:pPr marL="12700">
              <a:spcBef>
                <a:spcPts val="869"/>
              </a:spcBef>
              <a:tabLst>
                <a:tab pos="354965" algn="l"/>
                <a:tab pos="355600" algn="l"/>
              </a:tabLst>
            </a:pPr>
            <a:r>
              <a:rPr lang="en-GB" sz="2400" dirty="0">
                <a:solidFill>
                  <a:srgbClr val="404040"/>
                </a:solidFill>
                <a:cs typeface="Calibri"/>
              </a:rPr>
              <a:t> </a:t>
            </a:r>
          </a:p>
          <a:p>
            <a:pPr marL="355600" indent="-342900">
              <a:spcBef>
                <a:spcPts val="869"/>
              </a:spcBef>
              <a:buFont typeface="Arial" panose="020B0604020202020204" pitchFamily="34" charset="0"/>
              <a:buChar char="•"/>
              <a:tabLst>
                <a:tab pos="354965" algn="l"/>
                <a:tab pos="355600" algn="l"/>
              </a:tabLst>
            </a:pPr>
            <a:endParaRPr lang="en-GB" sz="2400" dirty="0">
              <a:solidFill>
                <a:srgbClr val="404040"/>
              </a:solidFill>
              <a:cs typeface="Calibri"/>
            </a:endParaRPr>
          </a:p>
        </p:txBody>
      </p:sp>
    </p:spTree>
    <p:extLst>
      <p:ext uri="{BB962C8B-B14F-4D97-AF65-F5344CB8AC3E}">
        <p14:creationId xmlns:p14="http://schemas.microsoft.com/office/powerpoint/2010/main" val="39038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819DEA-E799-DB42-0D08-60E8BC8EF731}"/>
              </a:ext>
            </a:extLst>
          </p:cNvPr>
          <p:cNvSpPr>
            <a:spLocks noGrp="1"/>
          </p:cNvSpPr>
          <p:nvPr>
            <p:ph type="ctrTitle"/>
          </p:nvPr>
        </p:nvSpPr>
        <p:spPr>
          <a:xfrm>
            <a:off x="892098" y="1796203"/>
            <a:ext cx="10214517" cy="1411112"/>
          </a:xfrm>
        </p:spPr>
        <p:txBody>
          <a:bodyPr/>
          <a:lstStyle/>
          <a:p>
            <a:r>
              <a:rPr lang="en-US" dirty="0"/>
              <a:t>The Three-Tier Architecture </a:t>
            </a:r>
          </a:p>
        </p:txBody>
      </p:sp>
    </p:spTree>
    <p:extLst>
      <p:ext uri="{BB962C8B-B14F-4D97-AF65-F5344CB8AC3E}">
        <p14:creationId xmlns:p14="http://schemas.microsoft.com/office/powerpoint/2010/main" val="185362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287676" y="456370"/>
            <a:ext cx="11599524" cy="654267"/>
          </a:xfrm>
        </p:spPr>
        <p:txBody>
          <a:bodyPr/>
          <a:lstStyle/>
          <a:p>
            <a:r>
              <a:rPr lang="en-US" sz="3500" dirty="0"/>
              <a:t>What is a three tier Architecture?</a:t>
            </a:r>
          </a:p>
        </p:txBody>
      </p:sp>
      <p:sp>
        <p:nvSpPr>
          <p:cNvPr id="8" name="TextBox 7">
            <a:extLst>
              <a:ext uri="{FF2B5EF4-FFF2-40B4-BE49-F238E27FC236}">
                <a16:creationId xmlns:a16="http://schemas.microsoft.com/office/drawing/2014/main" id="{41DFC09C-36A1-E606-8CD4-B6EBAFDCAA4E}"/>
              </a:ext>
            </a:extLst>
          </p:cNvPr>
          <p:cNvSpPr txBox="1"/>
          <p:nvPr/>
        </p:nvSpPr>
        <p:spPr>
          <a:xfrm>
            <a:off x="595901" y="1305341"/>
            <a:ext cx="11176999" cy="2400657"/>
          </a:xfrm>
          <a:prstGeom prst="rect">
            <a:avLst/>
          </a:prstGeom>
        </p:spPr>
        <p:txBody>
          <a:bodyPr wrap="square" rtlCol="0">
            <a:spAutoFit/>
          </a:bodyPr>
          <a:lstStyle/>
          <a:p>
            <a:pPr marL="285750" indent="-285750">
              <a:buFont typeface="Arial" panose="020B0604020202020204" pitchFamily="34" charset="0"/>
              <a:buChar char="•"/>
            </a:pPr>
            <a:r>
              <a:rPr lang="en-US" sz="3000" dirty="0"/>
              <a:t>The three-tier architecture is a common architecture for web applications. It is a client-server architecture that separates the presentation layer, the application layer and the data layer.</a:t>
            </a:r>
          </a:p>
          <a:p>
            <a:pPr marL="285750" indent="-285750">
              <a:buFont typeface="Arial" panose="020B0604020202020204" pitchFamily="34" charset="0"/>
              <a:buChar char="•"/>
            </a:pPr>
            <a:r>
              <a:rPr lang="en-US" sz="3000" dirty="0"/>
              <a:t>Improved scalability and maintainability.</a:t>
            </a:r>
          </a:p>
          <a:p>
            <a:pPr marL="285750" indent="-285750">
              <a:buFont typeface="Arial" panose="020B0604020202020204" pitchFamily="34" charset="0"/>
              <a:buChar char="•"/>
            </a:pPr>
            <a:r>
              <a:rPr lang="en-US" sz="3000" dirty="0"/>
              <a:t>Clear separation of concerns.</a:t>
            </a:r>
          </a:p>
        </p:txBody>
      </p:sp>
      <p:sp>
        <p:nvSpPr>
          <p:cNvPr id="2" name="Rectangle 1">
            <a:extLst>
              <a:ext uri="{FF2B5EF4-FFF2-40B4-BE49-F238E27FC236}">
                <a16:creationId xmlns:a16="http://schemas.microsoft.com/office/drawing/2014/main" id="{D331BA2D-138A-C801-0BB9-0B0201B56EA6}"/>
              </a:ext>
            </a:extLst>
          </p:cNvPr>
          <p:cNvSpPr/>
          <p:nvPr/>
        </p:nvSpPr>
        <p:spPr>
          <a:xfrm>
            <a:off x="287676" y="4042337"/>
            <a:ext cx="2965269" cy="2586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Presentation Tier</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solidFill>
                  <a:srgbClr val="FF0000"/>
                </a:solidFill>
              </a:rPr>
              <a:t>HTML/EJS</a:t>
            </a:r>
          </a:p>
        </p:txBody>
      </p:sp>
      <p:sp>
        <p:nvSpPr>
          <p:cNvPr id="3" name="Rectangle 2">
            <a:extLst>
              <a:ext uri="{FF2B5EF4-FFF2-40B4-BE49-F238E27FC236}">
                <a16:creationId xmlns:a16="http://schemas.microsoft.com/office/drawing/2014/main" id="{356D0F1D-1CD3-F3B6-8A0E-7DBAE3FEEFFE}"/>
              </a:ext>
            </a:extLst>
          </p:cNvPr>
          <p:cNvSpPr/>
          <p:nvPr/>
        </p:nvSpPr>
        <p:spPr>
          <a:xfrm>
            <a:off x="4064823" y="4042336"/>
            <a:ext cx="2965269" cy="2586725"/>
          </a:xfrm>
          <a:prstGeom prst="rect">
            <a:avLst/>
          </a:prstGeom>
          <a:ln w="476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Logic Tier</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err="1">
                <a:solidFill>
                  <a:srgbClr val="FF0000"/>
                </a:solidFill>
              </a:rPr>
              <a:t>Node.JS</a:t>
            </a:r>
            <a:endParaRPr lang="en-GB" dirty="0">
              <a:solidFill>
                <a:srgbClr val="FF0000"/>
              </a:solidFill>
            </a:endParaRPr>
          </a:p>
        </p:txBody>
      </p:sp>
      <p:sp>
        <p:nvSpPr>
          <p:cNvPr id="4" name="Rectangle 3">
            <a:extLst>
              <a:ext uri="{FF2B5EF4-FFF2-40B4-BE49-F238E27FC236}">
                <a16:creationId xmlns:a16="http://schemas.microsoft.com/office/drawing/2014/main" id="{2FAA7179-E5CA-E4A1-9E76-ECC10F3A57AC}"/>
              </a:ext>
            </a:extLst>
          </p:cNvPr>
          <p:cNvSpPr/>
          <p:nvPr/>
        </p:nvSpPr>
        <p:spPr>
          <a:xfrm>
            <a:off x="8043221" y="4049538"/>
            <a:ext cx="2965269" cy="2586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Data Tier</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solidFill>
                  <a:srgbClr val="FF0000"/>
                </a:solidFill>
              </a:rPr>
              <a:t>MySQL</a:t>
            </a:r>
          </a:p>
        </p:txBody>
      </p:sp>
      <p:cxnSp>
        <p:nvCxnSpPr>
          <p:cNvPr id="9" name="Straight Arrow Connector 8">
            <a:extLst>
              <a:ext uri="{FF2B5EF4-FFF2-40B4-BE49-F238E27FC236}">
                <a16:creationId xmlns:a16="http://schemas.microsoft.com/office/drawing/2014/main" id="{DDBC26D2-87F6-9178-ADAC-BB154DC67A00}"/>
              </a:ext>
            </a:extLst>
          </p:cNvPr>
          <p:cNvCxnSpPr/>
          <p:nvPr/>
        </p:nvCxnSpPr>
        <p:spPr>
          <a:xfrm>
            <a:off x="3339101" y="5210696"/>
            <a:ext cx="64800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5FD0A9A-1712-3975-09FF-86C8BB4C1DD4}"/>
              </a:ext>
            </a:extLst>
          </p:cNvPr>
          <p:cNvCxnSpPr/>
          <p:nvPr/>
        </p:nvCxnSpPr>
        <p:spPr>
          <a:xfrm>
            <a:off x="7282665" y="5210696"/>
            <a:ext cx="648000" cy="0"/>
          </a:xfrm>
          <a:prstGeom prst="straightConnector1">
            <a:avLst/>
          </a:prstGeom>
          <a:ln w="41275">
            <a:headEnd type="triangle"/>
            <a:tailEnd type="triangle"/>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247B2CC7-96BE-26B7-AB54-A4D9B230D284}"/>
              </a:ext>
            </a:extLst>
          </p:cNvPr>
          <p:cNvPicPr>
            <a:picLocks noChangeAspect="1"/>
          </p:cNvPicPr>
          <p:nvPr/>
        </p:nvPicPr>
        <p:blipFill>
          <a:blip r:embed="rId2"/>
          <a:stretch>
            <a:fillRect/>
          </a:stretch>
        </p:blipFill>
        <p:spPr>
          <a:xfrm>
            <a:off x="898441" y="4567170"/>
            <a:ext cx="1934095" cy="1287052"/>
          </a:xfrm>
          <a:prstGeom prst="rect">
            <a:avLst/>
          </a:prstGeom>
        </p:spPr>
      </p:pic>
      <p:pic>
        <p:nvPicPr>
          <p:cNvPr id="6" name="Picture 5">
            <a:extLst>
              <a:ext uri="{FF2B5EF4-FFF2-40B4-BE49-F238E27FC236}">
                <a16:creationId xmlns:a16="http://schemas.microsoft.com/office/drawing/2014/main" id="{4BF700B1-19F4-C417-BF5E-2806B531DA34}"/>
              </a:ext>
            </a:extLst>
          </p:cNvPr>
          <p:cNvPicPr>
            <a:picLocks noChangeAspect="1"/>
          </p:cNvPicPr>
          <p:nvPr/>
        </p:nvPicPr>
        <p:blipFill>
          <a:blip r:embed="rId3"/>
          <a:stretch>
            <a:fillRect/>
          </a:stretch>
        </p:blipFill>
        <p:spPr>
          <a:xfrm>
            <a:off x="4561726" y="4643442"/>
            <a:ext cx="1854780" cy="1134507"/>
          </a:xfrm>
          <a:prstGeom prst="rect">
            <a:avLst/>
          </a:prstGeom>
        </p:spPr>
      </p:pic>
      <p:pic>
        <p:nvPicPr>
          <p:cNvPr id="11" name="Picture 10">
            <a:extLst>
              <a:ext uri="{FF2B5EF4-FFF2-40B4-BE49-F238E27FC236}">
                <a16:creationId xmlns:a16="http://schemas.microsoft.com/office/drawing/2014/main" id="{772F5A93-BE2E-B3B7-5099-087F382052F4}"/>
              </a:ext>
            </a:extLst>
          </p:cNvPr>
          <p:cNvPicPr>
            <a:picLocks noChangeAspect="1"/>
          </p:cNvPicPr>
          <p:nvPr/>
        </p:nvPicPr>
        <p:blipFill>
          <a:blip r:embed="rId4"/>
          <a:stretch>
            <a:fillRect/>
          </a:stretch>
        </p:blipFill>
        <p:spPr>
          <a:xfrm>
            <a:off x="8274842" y="4565140"/>
            <a:ext cx="2502025" cy="1291109"/>
          </a:xfrm>
          <a:prstGeom prst="rect">
            <a:avLst/>
          </a:prstGeom>
        </p:spPr>
      </p:pic>
    </p:spTree>
    <p:extLst>
      <p:ext uri="{BB962C8B-B14F-4D97-AF65-F5344CB8AC3E}">
        <p14:creationId xmlns:p14="http://schemas.microsoft.com/office/powerpoint/2010/main" val="4261594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9597503" cy="654267"/>
          </a:xfrm>
        </p:spPr>
        <p:txBody>
          <a:bodyPr/>
          <a:lstStyle/>
          <a:p>
            <a:r>
              <a:rPr lang="en-US" sz="3500" b="1" dirty="0">
                <a:latin typeface="Calibri" panose="020F0502020204030204" pitchFamily="34" charset="0"/>
                <a:ea typeface="Tahoma" panose="020B0604030504040204" pitchFamily="34" charset="0"/>
                <a:cs typeface="Calibri" panose="020F0502020204030204" pitchFamily="34" charset="0"/>
              </a:rPr>
              <a:t>The Presentation Layer (Client)</a:t>
            </a:r>
            <a:endParaRPr lang="en-US" sz="3500" b="1" dirty="0"/>
          </a:p>
        </p:txBody>
      </p:sp>
      <p:sp>
        <p:nvSpPr>
          <p:cNvPr id="3" name="TextBox 2">
            <a:extLst>
              <a:ext uri="{FF2B5EF4-FFF2-40B4-BE49-F238E27FC236}">
                <a16:creationId xmlns:a16="http://schemas.microsoft.com/office/drawing/2014/main" id="{70875EB7-4DB2-F78D-D52F-1AA279B61921}"/>
              </a:ext>
            </a:extLst>
          </p:cNvPr>
          <p:cNvSpPr txBox="1"/>
          <p:nvPr/>
        </p:nvSpPr>
        <p:spPr>
          <a:xfrm>
            <a:off x="901700" y="1050020"/>
            <a:ext cx="9182100" cy="4832092"/>
          </a:xfrm>
          <a:prstGeom prst="rect">
            <a:avLst/>
          </a:prstGeom>
          <a:noFill/>
        </p:spPr>
        <p:txBody>
          <a:bodyPr wrap="square" rtlCol="0">
            <a:spAutoFit/>
          </a:bodyPr>
          <a:lstStyle/>
          <a:p>
            <a:pPr marL="742950" lvl="1" indent="-285750">
              <a:buFont typeface="Arial" panose="020B0604020202020204" pitchFamily="34" charset="0"/>
              <a:buChar char="•"/>
            </a:pPr>
            <a:r>
              <a:rPr lang="en-US" sz="2800" dirty="0"/>
              <a:t>is the layer that the user interacts with.</a:t>
            </a:r>
          </a:p>
          <a:p>
            <a:pPr marL="742950" lvl="1" indent="-285750">
              <a:buFont typeface="Arial" panose="020B0604020202020204" pitchFamily="34" charset="0"/>
              <a:buChar char="•"/>
            </a:pPr>
            <a:r>
              <a:rPr lang="en-US" sz="2800" dirty="0"/>
              <a:t>responsible for rendering the user interface and handling user input. </a:t>
            </a:r>
          </a:p>
          <a:p>
            <a:pPr marL="742950" lvl="1" indent="-285750">
              <a:buFont typeface="Arial" panose="020B0604020202020204" pitchFamily="34" charset="0"/>
              <a:buChar char="•"/>
            </a:pPr>
            <a:r>
              <a:rPr lang="en-US" sz="2800" dirty="0"/>
              <a:t> typically implemented using HTML, CSS and JavaScript.</a:t>
            </a:r>
          </a:p>
          <a:p>
            <a:pPr marL="742950" lvl="1" indent="-285750">
              <a:buFont typeface="Arial" panose="020B0604020202020204" pitchFamily="34" charset="0"/>
              <a:buChar char="•"/>
            </a:pPr>
            <a:r>
              <a:rPr lang="en-US" sz="2800" dirty="0"/>
              <a:t>can create sophisticated presentation layers </a:t>
            </a:r>
          </a:p>
          <a:p>
            <a:pPr marL="742950" lvl="1" indent="-285750">
              <a:buFont typeface="Arial" panose="020B0604020202020204" pitchFamily="34" charset="0"/>
              <a:buChar char="•"/>
            </a:pPr>
            <a:r>
              <a:rPr lang="en-US" sz="2800" dirty="0"/>
              <a:t>web Browsers: Browsers like Chrome, Firefox, and Safari are examples of clients that render and display web applications. </a:t>
            </a:r>
          </a:p>
          <a:p>
            <a:pPr marL="742950" lvl="1" indent="-285750">
              <a:buFont typeface="Arial" panose="020B0604020202020204" pitchFamily="34" charset="0"/>
              <a:buChar char="•"/>
            </a:pPr>
            <a:r>
              <a:rPr lang="en-US" sz="2800" dirty="0"/>
              <a:t>mobile apps running on devices such as smartphones or tablets also serve as clients interacting with the presentation layer.</a:t>
            </a:r>
          </a:p>
        </p:txBody>
      </p:sp>
      <p:pic>
        <p:nvPicPr>
          <p:cNvPr id="2" name="Picture 1">
            <a:extLst>
              <a:ext uri="{FF2B5EF4-FFF2-40B4-BE49-F238E27FC236}">
                <a16:creationId xmlns:a16="http://schemas.microsoft.com/office/drawing/2014/main" id="{D55E51EB-5BD0-DCF9-EBEC-75831AB75441}"/>
              </a:ext>
            </a:extLst>
          </p:cNvPr>
          <p:cNvPicPr>
            <a:picLocks noChangeAspect="1"/>
          </p:cNvPicPr>
          <p:nvPr/>
        </p:nvPicPr>
        <p:blipFill>
          <a:blip r:embed="rId2"/>
          <a:stretch>
            <a:fillRect/>
          </a:stretch>
        </p:blipFill>
        <p:spPr>
          <a:xfrm>
            <a:off x="206925" y="5758104"/>
            <a:ext cx="1363691" cy="907474"/>
          </a:xfrm>
          <a:prstGeom prst="rect">
            <a:avLst/>
          </a:prstGeom>
        </p:spPr>
      </p:pic>
    </p:spTree>
    <p:extLst>
      <p:ext uri="{BB962C8B-B14F-4D97-AF65-F5344CB8AC3E}">
        <p14:creationId xmlns:p14="http://schemas.microsoft.com/office/powerpoint/2010/main" val="2439045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EA2DB8-A793-1E50-3607-FE5C7418438C}"/>
              </a:ext>
            </a:extLst>
          </p:cNvPr>
          <p:cNvSpPr>
            <a:spLocks noGrp="1"/>
          </p:cNvSpPr>
          <p:nvPr>
            <p:ph type="ctrTitle"/>
          </p:nvPr>
        </p:nvSpPr>
        <p:spPr>
          <a:xfrm>
            <a:off x="769122" y="456370"/>
            <a:ext cx="8595361" cy="654267"/>
          </a:xfrm>
        </p:spPr>
        <p:txBody>
          <a:bodyPr/>
          <a:lstStyle/>
          <a:p>
            <a:r>
              <a:rPr lang="en-US" sz="4000" b="1" dirty="0"/>
              <a:t>Application Layer (Server)</a:t>
            </a:r>
          </a:p>
        </p:txBody>
      </p:sp>
      <p:sp>
        <p:nvSpPr>
          <p:cNvPr id="3" name="TextBox 2">
            <a:extLst>
              <a:ext uri="{FF2B5EF4-FFF2-40B4-BE49-F238E27FC236}">
                <a16:creationId xmlns:a16="http://schemas.microsoft.com/office/drawing/2014/main" id="{70875EB7-4DB2-F78D-D52F-1AA279B61921}"/>
              </a:ext>
            </a:extLst>
          </p:cNvPr>
          <p:cNvSpPr txBox="1"/>
          <p:nvPr/>
        </p:nvSpPr>
        <p:spPr>
          <a:xfrm>
            <a:off x="3297755" y="1659054"/>
            <a:ext cx="918210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Business logic and application processing</a:t>
            </a:r>
          </a:p>
          <a:p>
            <a:pPr marL="914400" lvl="1" indent="-457200">
              <a:buFont typeface="Arial" panose="020B0604020202020204" pitchFamily="34" charset="0"/>
              <a:buChar char="•"/>
            </a:pPr>
            <a:r>
              <a:rPr lang="en-US" sz="2800" dirty="0"/>
              <a:t>authentication, </a:t>
            </a:r>
          </a:p>
          <a:p>
            <a:pPr marL="914400" lvl="1" indent="-457200">
              <a:buFont typeface="Arial" panose="020B0604020202020204" pitchFamily="34" charset="0"/>
              <a:buChar char="•"/>
            </a:pPr>
            <a:r>
              <a:rPr lang="en-US" sz="2800" dirty="0"/>
              <a:t>data validation</a:t>
            </a:r>
          </a:p>
          <a:p>
            <a:pPr marL="914400" lvl="1" indent="-457200">
              <a:buFont typeface="Arial" panose="020B0604020202020204" pitchFamily="34" charset="0"/>
              <a:buChar char="•"/>
            </a:pPr>
            <a:r>
              <a:rPr lang="en-US" sz="2800" dirty="0"/>
              <a:t>business rules</a:t>
            </a:r>
          </a:p>
          <a:p>
            <a:pPr marL="457200" indent="-457200">
              <a:buFont typeface="Arial" panose="020B0604020202020204" pitchFamily="34" charset="0"/>
              <a:buChar char="•"/>
            </a:pPr>
            <a:r>
              <a:rPr lang="en-US" sz="2800" dirty="0"/>
              <a:t>Communication between presentation and data layers.</a:t>
            </a:r>
          </a:p>
          <a:p>
            <a:pPr marL="457200" indent="-457200">
              <a:buFont typeface="Arial" panose="020B0604020202020204" pitchFamily="34" charset="0"/>
              <a:buChar char="•"/>
            </a:pPr>
            <a:r>
              <a:rPr lang="en-US" sz="2800" dirty="0"/>
              <a:t>Examples: Node.js, Django, Flask.</a:t>
            </a:r>
          </a:p>
        </p:txBody>
      </p:sp>
      <p:pic>
        <p:nvPicPr>
          <p:cNvPr id="2" name="Picture 1">
            <a:extLst>
              <a:ext uri="{FF2B5EF4-FFF2-40B4-BE49-F238E27FC236}">
                <a16:creationId xmlns:a16="http://schemas.microsoft.com/office/drawing/2014/main" id="{1CA768DA-AB01-82EE-26F6-D9420790A4B0}"/>
              </a:ext>
            </a:extLst>
          </p:cNvPr>
          <p:cNvPicPr>
            <a:picLocks noChangeAspect="1"/>
          </p:cNvPicPr>
          <p:nvPr/>
        </p:nvPicPr>
        <p:blipFill>
          <a:blip r:embed="rId2"/>
          <a:stretch>
            <a:fillRect/>
          </a:stretch>
        </p:blipFill>
        <p:spPr>
          <a:xfrm>
            <a:off x="602912" y="1834105"/>
            <a:ext cx="2840492" cy="1737434"/>
          </a:xfrm>
          <a:prstGeom prst="rect">
            <a:avLst/>
          </a:prstGeom>
        </p:spPr>
      </p:pic>
    </p:spTree>
    <p:extLst>
      <p:ext uri="{BB962C8B-B14F-4D97-AF65-F5344CB8AC3E}">
        <p14:creationId xmlns:p14="http://schemas.microsoft.com/office/powerpoint/2010/main" val="6752086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2_Office Theme">
  <a:themeElements>
    <a:clrScheme name="University of Surrey">
      <a:dk1>
        <a:srgbClr val="243849"/>
      </a:dk1>
      <a:lt1>
        <a:srgbClr val="FEFFFE"/>
      </a:lt1>
      <a:dk2>
        <a:srgbClr val="253749"/>
      </a:dk2>
      <a:lt2>
        <a:srgbClr val="F1B43D"/>
      </a:lt2>
      <a:accent1>
        <a:srgbClr val="90199D"/>
      </a:accent1>
      <a:accent2>
        <a:srgbClr val="00A4B1"/>
      </a:accent2>
      <a:accent3>
        <a:srgbClr val="3559C3"/>
      </a:accent3>
      <a:accent4>
        <a:srgbClr val="349352"/>
      </a:accent4>
      <a:accent5>
        <a:srgbClr val="EF6180"/>
      </a:accent5>
      <a:accent6>
        <a:srgbClr val="CB323F"/>
      </a:accent6>
      <a:hlink>
        <a:srgbClr val="D47903"/>
      </a:hlink>
      <a:folHlink>
        <a:srgbClr val="871F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b902693-1074-40aa-9e21-d89446a2ebb5}" enabled="0" method="" siteId="{6b902693-1074-40aa-9e21-d89446a2ebb5}" removed="1"/>
</clbl:labelList>
</file>

<file path=docProps/app.xml><?xml version="1.0" encoding="utf-8"?>
<Properties xmlns="http://schemas.openxmlformats.org/officeDocument/2006/extended-properties" xmlns:vt="http://schemas.openxmlformats.org/officeDocument/2006/docPropsVTypes">
  <TotalTime>8168</TotalTime>
  <Words>3152</Words>
  <Application>Microsoft Macintosh PowerPoint</Application>
  <PresentationFormat>Widescreen</PresentationFormat>
  <Paragraphs>364</Paragraphs>
  <Slides>44</Slides>
  <Notes>18</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44</vt:i4>
      </vt:variant>
    </vt:vector>
  </HeadingPairs>
  <TitlesOfParts>
    <vt:vector size="61" baseType="lpstr">
      <vt:lpstr>Arial</vt:lpstr>
      <vt:lpstr>Calibri</vt:lpstr>
      <vt:lpstr>Calibri Light</vt:lpstr>
      <vt:lpstr>Gotham</vt:lpstr>
      <vt:lpstr>Helvetica</vt:lpstr>
      <vt:lpstr>Lato</vt:lpstr>
      <vt:lpstr>Roboto</vt:lpstr>
      <vt:lpstr>Söhne</vt:lpstr>
      <vt:lpstr>Söhne Mono</vt:lpstr>
      <vt:lpstr>system-ui</vt:lpstr>
      <vt:lpstr>Tw Cen MT</vt:lpstr>
      <vt:lpstr>Tw Cen MT Condensed</vt:lpstr>
      <vt:lpstr>Verdana</vt:lpstr>
      <vt:lpstr>Wingdings</vt:lpstr>
      <vt:lpstr>Wingdings 3</vt:lpstr>
      <vt:lpstr>Integral</vt:lpstr>
      <vt:lpstr>2_Office Theme</vt:lpstr>
      <vt:lpstr>Tying everything together - the three-tier architecture</vt:lpstr>
      <vt:lpstr>Last Week WE</vt:lpstr>
      <vt:lpstr>A CODE Recap</vt:lpstr>
      <vt:lpstr>This Week</vt:lpstr>
      <vt:lpstr>Disclaimer About the Lab</vt:lpstr>
      <vt:lpstr>The Three-Tier Architecture </vt:lpstr>
      <vt:lpstr>What is a three tier Architecture?</vt:lpstr>
      <vt:lpstr>The Presentation Layer (Client)</vt:lpstr>
      <vt:lpstr>Application Layer (Server)</vt:lpstr>
      <vt:lpstr>Data Layer (Database) </vt:lpstr>
      <vt:lpstr>Possible Drawbacks of a 3-Tier Architecture </vt:lpstr>
      <vt:lpstr>Wider Architectures </vt:lpstr>
      <vt:lpstr>Connecting to a Database</vt:lpstr>
      <vt:lpstr>First, we need a database to connect to and NodeJS installed</vt:lpstr>
      <vt:lpstr>You can ALSO install a bundled MySql and Node Package</vt:lpstr>
      <vt:lpstr>Connecting to a Database Code </vt:lpstr>
      <vt:lpstr>Once Connected, we can run MySQL Queries </vt:lpstr>
      <vt:lpstr>PowerPoint Presentation</vt:lpstr>
      <vt:lpstr>Queries that return multiple Rows</vt:lpstr>
      <vt:lpstr>Queries that return multiple Rows</vt:lpstr>
      <vt:lpstr>PowerPoint Presentation</vt:lpstr>
      <vt:lpstr>Accessing Values in an Array</vt:lpstr>
      <vt:lpstr>The Presentation Layer</vt:lpstr>
      <vt:lpstr>HTML and CSS</vt:lpstr>
      <vt:lpstr>What’s wrong with just HTML</vt:lpstr>
      <vt:lpstr>Ejs Templating to the Rescue</vt:lpstr>
      <vt:lpstr>EJS Allows HTML to be chunked</vt:lpstr>
      <vt:lpstr>You can also Inject Data</vt:lpstr>
      <vt:lpstr>You can also Inject Data</vt:lpstr>
      <vt:lpstr>Concerns when Dealing with User Data</vt:lpstr>
      <vt:lpstr>Legal</vt:lpstr>
      <vt:lpstr>Data Protection Act 1998  The eight principles</vt:lpstr>
      <vt:lpstr>PowerPoint Presentation</vt:lpstr>
      <vt:lpstr>PowerPoint Presentation</vt:lpstr>
      <vt:lpstr>PowerPoint Presentation</vt:lpstr>
      <vt:lpstr> The General Data Protection Regulation (GDPR)</vt:lpstr>
      <vt:lpstr>Technical</vt:lpstr>
      <vt:lpstr>Sanitising User Input</vt:lpstr>
      <vt:lpstr> Not sanitizing user input can lead to various security vulnerabilities</vt:lpstr>
      <vt:lpstr>PowerPoint Presentation</vt:lpstr>
      <vt:lpstr> Escape EJS Templates</vt:lpstr>
      <vt:lpstr> Use parameterized query to prevent SQL injection</vt:lpstr>
      <vt:lpstr>End of lecture</vt:lpstr>
      <vt:lpstr>Deployment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COM1025  Web &amp; database systems</dc:title>
  <dc:creator>Cirovic, Mariam Dr (Computer Science)</dc:creator>
  <cp:lastModifiedBy>Joe Appleton</cp:lastModifiedBy>
  <cp:revision>34</cp:revision>
  <dcterms:created xsi:type="dcterms:W3CDTF">2022-10-02T12:43:00Z</dcterms:created>
  <dcterms:modified xsi:type="dcterms:W3CDTF">2023-11-24T15:25:43Z</dcterms:modified>
</cp:coreProperties>
</file>